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56" r:id="rId3"/>
    <p:sldId id="257" r:id="rId4"/>
    <p:sldId id="259" r:id="rId5"/>
    <p:sldId id="261" r:id="rId6"/>
    <p:sldId id="264" r:id="rId7"/>
    <p:sldId id="265" r:id="rId8"/>
    <p:sldId id="258" r:id="rId9"/>
    <p:sldId id="268" r:id="rId10"/>
    <p:sldId id="267" r:id="rId11"/>
    <p:sldId id="262" r:id="rId12"/>
    <p:sldId id="263" r:id="rId13"/>
  </p:sldIdLst>
  <p:sldSz cx="10287000" cy="6858000" type="35mm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F8C7"/>
    <a:srgbClr val="D1FBD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67" y="58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A047E06-A98A-4CF3-B81D-DB99FBA029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25A8551-BE31-4CE9-A190-6BB8820554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570C92-94AF-44ED-A60A-4875E2A70F7B}" type="datetimeFigureOut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C72B4A0-A23D-4A78-B4BB-9B552C367F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93725" y="739775"/>
            <a:ext cx="55483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1F35FE1-60DE-4646-9B5C-EE634DB145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C6046ED-3B80-4E9E-BCD1-2D22B4C176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B34945D-F203-495A-BE70-9669DE4C5C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99E9976-6D60-46F6-8F96-8A5F59E9AE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BB1189E1-3AE0-4B4D-A58E-A2D0FC82D6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053E4E54-4A3F-4799-B106-135757339D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7411" name="スライド番号プレースホルダ 3">
            <a:extLst>
              <a:ext uri="{FF2B5EF4-FFF2-40B4-BE49-F238E27FC236}">
                <a16:creationId xmlns:a16="http://schemas.microsoft.com/office/drawing/2014/main" id="{56C47070-F35C-486B-9F44-690F015B70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39E77F9-F1EE-4F14-8249-A85821C94214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ja-JP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4E2B38-B917-4ADB-8796-8DCEDF028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0E963-EDF2-4C11-8A5D-ECB961C89373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49BE1A-9AC6-4321-9F09-17106DED3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3E98C7-2A12-4A45-9898-64B38865E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48810-1829-4A0E-BCE0-DF2A263C80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766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2D8BCB-8428-49D0-ACF6-4DE09EBDC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AE224-4DA0-4EEC-B94A-819F74358582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3AF9BA-76CD-4833-9834-115BAF54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21AED5-F989-4D93-B05D-6D869D3EE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25C56-C9AC-4F0C-8C59-2ED8D670CF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3950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390335" y="274639"/>
            <a:ext cx="2603897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78644" y="274639"/>
            <a:ext cx="764024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A9DF81-FC59-4283-BA9A-BD6A90D42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9B82A-FC52-415B-8327-8011E02E39E2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4A099C-11EE-4624-96FA-839D3C622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746E5D-A84A-4802-A79B-F5CB38F4A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E88FE-9B8F-4350-B620-52822C7BAB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582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575182-301F-40AA-BF16-75E599DEB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99BA8-5364-4261-AC9A-18E77DF5DE16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66A9AD-4EF9-42ED-A656-74486E75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B1E214-835A-4C89-A92F-A6275EB7B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6AD2-F3E0-42DD-9EB1-8A51C62AD7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518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BE853A-4482-4C8B-B94B-0C7414C89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27884-7BFB-427A-BB5A-ABE6FE0AC3B1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B6F18BA-3532-4B67-B880-97FAF57AF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74966D-DCB9-4C46-9682-7ACE6BDC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7593A-00FA-485E-A339-9237C67EF2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852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78644" y="1600201"/>
            <a:ext cx="512206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872162" y="1600201"/>
            <a:ext cx="512206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4DAA1EF-A6EE-4D67-AE27-E04ED79F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C6BE3-D4B0-4DFC-AB36-8828F3C82A18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815F8AB-6F67-4456-A0AF-9BF5C594E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F5010D5-81BA-43F0-9D1B-E4192798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C3D85-5139-42D7-B252-C4E91AAE75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246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C53FB30-737B-4AE8-B6E3-B8883EAB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768D9-4041-47C2-B322-2BFDAECCDE4C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0B34507-B3A4-4F53-8596-2A0A55F9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E2DDA6D-5335-4735-B3CA-4E446386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9124E-EF90-43DF-9E32-E8F10EE7F4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058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FA7C19E-5011-42F8-A6EC-5FF57BB6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6B556-5046-4213-B572-DA2113FA532F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A2A5E4F-0657-47AF-AE2C-3956E9C3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68E78B8-6280-4EA5-A0F7-A1DA3C8A6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95EC5-C204-4EF5-8CE3-70CFDAE732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38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2F1E0D9-17D6-4F3A-8DA5-B582ED3E4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66D76-1AB5-465B-A098-DE8991CEAA13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A7EF14E-C14A-4498-A19D-58E0DFD2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7C2D4DF-21B6-4E13-8EA8-2907F8A0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63D05-0D4D-493E-832D-13C4249D87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611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AED946D-9AA1-4E7D-A7EA-BD13B0E17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1C651-552E-4860-8486-1FD25CD07937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D7E98CF-3B57-4953-BF87-3541BC5EE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643E67B-F6E9-46AD-86E4-94E8C18A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A6140-F84D-4C23-BB40-864A682D9E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35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0A99BBF-7EE8-4B5C-9006-6A29E50A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F4E45-DC29-412E-AE1B-ACD0EE3F2A4C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A5F5B6A-8D65-480A-907F-EFA51C91B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245B068-5373-4677-86C9-96F6C421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C880C-4FD2-4742-BFC0-39EEB97187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59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8759232-FE51-4917-8123-CE2EFD40675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E461309-BA3D-448A-AEA9-1497E77C57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CB2B84-12B5-49FB-BDE6-EEB91FADF9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595D58-6916-4873-BDEE-EDA8C054A2DE}" type="datetime1">
              <a:rPr lang="ja-JP" altLang="en-US"/>
              <a:pPr>
                <a:defRPr/>
              </a:pPr>
              <a:t>2021/11/29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79E1C4-D84F-4310-B8F8-BEFDCFB25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4725" y="6356350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申請者：○○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BE5E11-A81A-40AA-91FC-3BF6B618A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2350" y="6356350"/>
            <a:ext cx="24003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9568AEA-24A0-4EB1-98EF-672EF604678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E97654-EFCE-496F-ADCC-3F9C7BD2AB04}"/>
              </a:ext>
            </a:extLst>
          </p:cNvPr>
          <p:cNvSpPr txBox="1"/>
          <p:nvPr/>
        </p:nvSpPr>
        <p:spPr>
          <a:xfrm>
            <a:off x="247650" y="404813"/>
            <a:ext cx="9575800" cy="523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latin typeface="+mj-ea"/>
                <a:ea typeface="+mj-ea"/>
              </a:rPr>
              <a:t>認定医試験　「症例提出用テンプレート」　利用に関する留意点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5662B0-4380-45E0-8F3F-028ACD23563F}"/>
              </a:ext>
            </a:extLst>
          </p:cNvPr>
          <p:cNvSpPr txBox="1"/>
          <p:nvPr/>
        </p:nvSpPr>
        <p:spPr>
          <a:xfrm>
            <a:off x="679450" y="1125538"/>
            <a:ext cx="90725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テンプレートの ページ ２、３、４、８、</a:t>
            </a:r>
            <a:r>
              <a:rPr lang="en-US" altLang="ja-JP" sz="2400" dirty="0">
                <a:latin typeface="+mj-ea"/>
                <a:ea typeface="+mj-ea"/>
              </a:rPr>
              <a:t>11</a:t>
            </a:r>
            <a:r>
              <a:rPr lang="ja-JP" altLang="en-US" sz="2400" dirty="0">
                <a:latin typeface="+mj-ea"/>
                <a:ea typeface="+mj-ea"/>
              </a:rPr>
              <a:t> </a:t>
            </a:r>
            <a:r>
              <a:rPr lang="ja-JP" altLang="en-US" sz="2400" dirty="0" err="1">
                <a:latin typeface="+mj-ea"/>
                <a:ea typeface="+mj-ea"/>
              </a:rPr>
              <a:t>の提</a:t>
            </a:r>
            <a:r>
              <a:rPr lang="ja-JP" altLang="en-US" sz="2400" dirty="0">
                <a:latin typeface="+mj-ea"/>
                <a:ea typeface="+mj-ea"/>
              </a:rPr>
              <a:t>出は必須です。　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0871ECB-AB70-4C7C-BA35-E4F057A30CC4}"/>
              </a:ext>
            </a:extLst>
          </p:cNvPr>
          <p:cNvSpPr txBox="1"/>
          <p:nvPr/>
        </p:nvSpPr>
        <p:spPr>
          <a:xfrm>
            <a:off x="679450" y="1781175"/>
            <a:ext cx="935831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</a:t>
            </a:r>
            <a:r>
              <a:rPr lang="ja-JP" altLang="en-US" sz="2400" dirty="0">
                <a:latin typeface="+mj-ea"/>
                <a:ea typeface="+mn-ea"/>
              </a:rPr>
              <a:t>口腔内写真を</a:t>
            </a:r>
            <a:r>
              <a:rPr lang="en-US" altLang="ja-JP" sz="2400" dirty="0">
                <a:latin typeface="+mj-ea"/>
                <a:ea typeface="+mn-ea"/>
              </a:rPr>
              <a:t>5</a:t>
            </a:r>
            <a:r>
              <a:rPr lang="ja-JP" altLang="en-US" sz="2400" dirty="0">
                <a:latin typeface="+mj-ea"/>
                <a:ea typeface="+mn-ea"/>
              </a:rPr>
              <a:t>枚法以上で追加提出する場合には、</a:t>
            </a:r>
            <a:endParaRPr lang="en-US" altLang="ja-JP" sz="2400" dirty="0">
              <a:latin typeface="+mj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　　ページ ５ （</a:t>
            </a:r>
            <a:r>
              <a:rPr lang="en-US" altLang="ja-JP" sz="2400" dirty="0">
                <a:latin typeface="+mj-ea"/>
                <a:ea typeface="+mj-ea"/>
              </a:rPr>
              <a:t>11</a:t>
            </a:r>
            <a:r>
              <a:rPr lang="ja-JP" altLang="en-US" sz="2400" dirty="0">
                <a:latin typeface="+mj-ea"/>
                <a:ea typeface="+mj-ea"/>
              </a:rPr>
              <a:t>枚法用）、あるいは ページ ６、７ （</a:t>
            </a:r>
            <a:r>
              <a:rPr lang="en-US" altLang="ja-JP" sz="2400" dirty="0">
                <a:latin typeface="+mj-ea"/>
                <a:ea typeface="+mj-ea"/>
              </a:rPr>
              <a:t>17</a:t>
            </a:r>
            <a:r>
              <a:rPr lang="ja-JP" altLang="en-US" sz="2400" dirty="0">
                <a:latin typeface="+mj-ea"/>
                <a:ea typeface="+mj-ea"/>
              </a:rPr>
              <a:t>枚法用）の</a:t>
            </a:r>
            <a:endParaRPr lang="en-US" altLang="ja-JP" sz="2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　　いずれかを使用してください。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9A5B509-9DAB-4E02-A0B6-2111781E37EA}"/>
              </a:ext>
            </a:extLst>
          </p:cNvPr>
          <p:cNvSpPr txBox="1"/>
          <p:nvPr/>
        </p:nvSpPr>
        <p:spPr>
          <a:xfrm>
            <a:off x="679450" y="3176588"/>
            <a:ext cx="9572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Ｘ線写真を上下顎に分けて提出する場合は、ページ ８ の代わりに </a:t>
            </a:r>
            <a:endParaRPr lang="en-US" altLang="ja-JP" sz="2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dirty="0">
                <a:latin typeface="+mj-ea"/>
                <a:ea typeface="+mj-ea"/>
              </a:rPr>
              <a:t>    </a:t>
            </a:r>
            <a:r>
              <a:rPr lang="ja-JP" altLang="en-US" sz="2400" dirty="0">
                <a:latin typeface="+mj-ea"/>
                <a:ea typeface="+mj-ea"/>
              </a:rPr>
              <a:t> ページ ９、</a:t>
            </a:r>
            <a:r>
              <a:rPr lang="en-US" altLang="ja-JP" sz="2400" dirty="0">
                <a:latin typeface="+mj-ea"/>
                <a:ea typeface="+mj-ea"/>
              </a:rPr>
              <a:t>10</a:t>
            </a:r>
            <a:r>
              <a:rPr lang="ja-JP" altLang="en-US" sz="2400" dirty="0">
                <a:latin typeface="+mj-ea"/>
                <a:ea typeface="+mj-ea"/>
              </a:rPr>
              <a:t> を使用してください。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D4491F9-E0AB-4AE4-936E-A63F4B3D123D}"/>
              </a:ext>
            </a:extLst>
          </p:cNvPr>
          <p:cNvSpPr txBox="1"/>
          <p:nvPr/>
        </p:nvSpPr>
        <p:spPr>
          <a:xfrm>
            <a:off x="679450" y="4202113"/>
            <a:ext cx="90725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ページ１２以降は、必要に応じて追加してください。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5DD72E-358D-4311-93EC-C85AD724C637}"/>
              </a:ext>
            </a:extLst>
          </p:cNvPr>
          <p:cNvSpPr txBox="1"/>
          <p:nvPr/>
        </p:nvSpPr>
        <p:spPr>
          <a:xfrm>
            <a:off x="679450" y="4859338"/>
            <a:ext cx="90725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各ページに薄緑で書かれた要領に沿って作成してください。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F9A32C-1A92-45A2-9D23-BD399BE07063}"/>
              </a:ext>
            </a:extLst>
          </p:cNvPr>
          <p:cNvSpPr txBox="1"/>
          <p:nvPr/>
        </p:nvSpPr>
        <p:spPr>
          <a:xfrm>
            <a:off x="679450" y="5516563"/>
            <a:ext cx="900112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●　提出の際は、</a:t>
            </a:r>
            <a:r>
              <a:rPr lang="ja-JP" altLang="en-US" sz="2400" dirty="0">
                <a:latin typeface="+mj-ea"/>
                <a:ea typeface="ＭＳ Ｐゴシック" charset="-128"/>
              </a:rPr>
              <a:t>各ページに薄緑で書かれた</a:t>
            </a:r>
            <a:r>
              <a:rPr lang="ja-JP" altLang="en-US" sz="2400" dirty="0">
                <a:latin typeface="+mj-ea"/>
                <a:ea typeface="+mj-ea"/>
              </a:rPr>
              <a:t>要領とこのページ</a:t>
            </a:r>
            <a:r>
              <a:rPr lang="en-US" altLang="ja-JP" sz="2400" dirty="0">
                <a:latin typeface="+mj-ea"/>
                <a:ea typeface="+mj-ea"/>
              </a:rPr>
              <a:t>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　　 ならびに未使用のページを削除してください。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正方形/長方形 23">
            <a:extLst>
              <a:ext uri="{FF2B5EF4-FFF2-40B4-BE49-F238E27FC236}">
                <a16:creationId xmlns:a16="http://schemas.microsoft.com/office/drawing/2014/main" id="{A482FFB7-047D-4E08-8502-5E9AFA6F3535}"/>
              </a:ext>
            </a:extLst>
          </p:cNvPr>
          <p:cNvSpPr>
            <a:spLocks noChangeArrowheads="1"/>
          </p:cNvSpPr>
          <p:nvPr/>
        </p:nvSpPr>
        <p:spPr bwMode="auto">
          <a:xfrm rot="-2168428">
            <a:off x="911225" y="2890838"/>
            <a:ext cx="4016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上下に分ける場合はこちらを使用して下さい。</a:t>
            </a:r>
            <a:endParaRPr lang="en-US" altLang="ja-JP" sz="24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267" name="正方形/長方形 24">
            <a:extLst>
              <a:ext uri="{FF2B5EF4-FFF2-40B4-BE49-F238E27FC236}">
                <a16:creationId xmlns:a16="http://schemas.microsoft.com/office/drawing/2014/main" id="{F0EE8986-0E8B-4243-BF6F-F111F026C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527050"/>
            <a:ext cx="1416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初診時：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  <p:sp>
        <p:nvSpPr>
          <p:cNvPr id="11268" name="正方形/長方形 26">
            <a:extLst>
              <a:ext uri="{FF2B5EF4-FFF2-40B4-BE49-F238E27FC236}">
                <a16:creationId xmlns:a16="http://schemas.microsoft.com/office/drawing/2014/main" id="{5CD8C5CC-279B-4E6A-8E42-F199DDA89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905000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　下顎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11269" name="正方形/長方形 27">
            <a:extLst>
              <a:ext uri="{FF2B5EF4-FFF2-40B4-BE49-F238E27FC236}">
                <a16:creationId xmlns:a16="http://schemas.microsoft.com/office/drawing/2014/main" id="{48B490BF-CB23-446B-AD0C-DC3585D9B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4143375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　下顎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2FBEDF3-414F-4C9C-BD0B-8B183D18570B}"/>
              </a:ext>
            </a:extLst>
          </p:cNvPr>
          <p:cNvSpPr/>
          <p:nvPr/>
        </p:nvSpPr>
        <p:spPr>
          <a:xfrm>
            <a:off x="4029075" y="2571750"/>
            <a:ext cx="4200525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５</a:t>
            </a:r>
            <a:r>
              <a:rPr lang="en-US" altLang="ja-JP" sz="1600" dirty="0">
                <a:latin typeface="+mj-ea"/>
                <a:ea typeface="+mj-ea"/>
              </a:rPr>
              <a:t> </a:t>
            </a:r>
            <a:r>
              <a:rPr lang="ja-JP" altLang="en-US" sz="1600" dirty="0">
                <a:latin typeface="+mj-ea"/>
                <a:ea typeface="+mj-ea"/>
              </a:rPr>
              <a:t>ｃｍ（</a:t>
            </a:r>
            <a:r>
              <a:rPr lang="en-US" altLang="ja-JP" sz="1600" dirty="0">
                <a:latin typeface="+mj-ea"/>
                <a:ea typeface="+mj-ea"/>
              </a:rPr>
              <a:t>14</a:t>
            </a:r>
            <a:r>
              <a:rPr lang="ja-JP" altLang="en-US" sz="1600" dirty="0">
                <a:latin typeface="+mj-ea"/>
                <a:ea typeface="+mj-ea"/>
              </a:rPr>
              <a:t>枚法は調整してください）</a:t>
            </a:r>
          </a:p>
        </p:txBody>
      </p:sp>
      <p:sp>
        <p:nvSpPr>
          <p:cNvPr id="11271" name="正方形/長方形 29">
            <a:extLst>
              <a:ext uri="{FF2B5EF4-FFF2-40B4-BE49-F238E27FC236}">
                <a16:creationId xmlns:a16="http://schemas.microsoft.com/office/drawing/2014/main" id="{0AE72B1D-26CC-4BA2-B1A7-93D5F86BA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8C9A3EF-1096-4B70-BD15-BCA7126F83F7}"/>
              </a:ext>
            </a:extLst>
          </p:cNvPr>
          <p:cNvSpPr/>
          <p:nvPr/>
        </p:nvSpPr>
        <p:spPr>
          <a:xfrm>
            <a:off x="1214438" y="1428750"/>
            <a:ext cx="7929562" cy="1785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0E40499-4857-4B26-A9E3-1A5AFA8DC1B7}"/>
              </a:ext>
            </a:extLst>
          </p:cNvPr>
          <p:cNvSpPr/>
          <p:nvPr/>
        </p:nvSpPr>
        <p:spPr>
          <a:xfrm>
            <a:off x="1214438" y="3714750"/>
            <a:ext cx="7929562" cy="1785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A2CEA6C-D800-4F3E-9789-E8F9037723A1}"/>
              </a:ext>
            </a:extLst>
          </p:cNvPr>
          <p:cNvSpPr/>
          <p:nvPr/>
        </p:nvSpPr>
        <p:spPr>
          <a:xfrm>
            <a:off x="4086225" y="4929188"/>
            <a:ext cx="4200525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５</a:t>
            </a:r>
            <a:r>
              <a:rPr lang="en-US" altLang="ja-JP" sz="1600" dirty="0">
                <a:latin typeface="+mj-ea"/>
                <a:ea typeface="+mj-ea"/>
              </a:rPr>
              <a:t> </a:t>
            </a:r>
            <a:r>
              <a:rPr lang="ja-JP" altLang="en-US" sz="1600" dirty="0">
                <a:latin typeface="+mj-ea"/>
                <a:ea typeface="+mj-ea"/>
              </a:rPr>
              <a:t>ｃｍ（</a:t>
            </a:r>
            <a:r>
              <a:rPr lang="en-US" altLang="ja-JP" sz="1600" dirty="0">
                <a:latin typeface="+mj-ea"/>
                <a:ea typeface="+mj-ea"/>
              </a:rPr>
              <a:t>14</a:t>
            </a:r>
            <a:r>
              <a:rPr lang="ja-JP" altLang="en-US" sz="1600" dirty="0">
                <a:latin typeface="+mj-ea"/>
                <a:ea typeface="+mj-ea"/>
              </a:rPr>
              <a:t>枚法は調整してください）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ED0DD5F-3BAA-4C54-ADFF-28D9C5A325F7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  <p:sp>
        <p:nvSpPr>
          <p:cNvPr id="11276" name="正方形/長方形 24">
            <a:extLst>
              <a:ext uri="{FF2B5EF4-FFF2-40B4-BE49-F238E27FC236}">
                <a16:creationId xmlns:a16="http://schemas.microsoft.com/office/drawing/2014/main" id="{C62AB3D4-F978-4A44-A76A-71665D9B6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688" y="5599113"/>
            <a:ext cx="20875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メインテナンス</a:t>
            </a:r>
            <a:r>
              <a:rPr lang="en-US" altLang="ja-JP" sz="1600">
                <a:latin typeface="Calibri" panose="020F0502020204030204" pitchFamily="34" charset="0"/>
              </a:rPr>
              <a:t>/SPT</a:t>
            </a:r>
            <a:r>
              <a:rPr lang="ja-JP" altLang="en-US" sz="1600">
                <a:latin typeface="Calibri" panose="020F0502020204030204" pitchFamily="34" charset="0"/>
              </a:rPr>
              <a:t>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正方形/長方形 27">
            <a:extLst>
              <a:ext uri="{FF2B5EF4-FFF2-40B4-BE49-F238E27FC236}">
                <a16:creationId xmlns:a16="http://schemas.microsoft.com/office/drawing/2014/main" id="{D6EF1656-4D28-4AFC-9027-EB368858DE82}"/>
              </a:ext>
            </a:extLst>
          </p:cNvPr>
          <p:cNvSpPr>
            <a:spLocks noChangeArrowheads="1"/>
          </p:cNvSpPr>
          <p:nvPr/>
        </p:nvSpPr>
        <p:spPr bwMode="auto">
          <a:xfrm rot="-1691993">
            <a:off x="3154363" y="2820988"/>
            <a:ext cx="4125912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外科処置の回数に応じて</a:t>
            </a:r>
            <a:endParaRPr lang="en-US" altLang="ja-JP" sz="28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/>
            <a:r>
              <a:rPr lang="ja-JP" altLang="en-US" sz="28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適宜スライドを追加して</a:t>
            </a:r>
            <a:endParaRPr lang="en-US" altLang="ja-JP" sz="28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/>
            <a:r>
              <a:rPr lang="ja-JP" altLang="en-US" sz="28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記載して下さい。</a:t>
            </a:r>
            <a:endParaRPr lang="en-US" altLang="ja-JP" sz="28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348F79B-6E99-4AB6-80C3-2F620ABBDFCC}"/>
              </a:ext>
            </a:extLst>
          </p:cNvPr>
          <p:cNvSpPr/>
          <p:nvPr/>
        </p:nvSpPr>
        <p:spPr>
          <a:xfrm>
            <a:off x="214313" y="1214438"/>
            <a:ext cx="3214687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5CAC3B-276D-42B5-A704-2DC892B1B59E}"/>
              </a:ext>
            </a:extLst>
          </p:cNvPr>
          <p:cNvSpPr/>
          <p:nvPr/>
        </p:nvSpPr>
        <p:spPr>
          <a:xfrm>
            <a:off x="3571875" y="1214438"/>
            <a:ext cx="3214688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7792AA-8986-4E15-8371-304B20BFD1C6}"/>
              </a:ext>
            </a:extLst>
          </p:cNvPr>
          <p:cNvSpPr/>
          <p:nvPr/>
        </p:nvSpPr>
        <p:spPr>
          <a:xfrm>
            <a:off x="6929438" y="1214438"/>
            <a:ext cx="3214687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815A32D-DF11-4207-8BBA-B8B3FABA78F6}"/>
              </a:ext>
            </a:extLst>
          </p:cNvPr>
          <p:cNvSpPr/>
          <p:nvPr/>
        </p:nvSpPr>
        <p:spPr>
          <a:xfrm>
            <a:off x="142875" y="142875"/>
            <a:ext cx="85725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latin typeface="+mj-ea"/>
                <a:ea typeface="+mj-ea"/>
              </a:rPr>
              <a:t>歯周外科手術時：○○○○年○○月○○日</a:t>
            </a:r>
            <a:endParaRPr lang="en-US" altLang="ja-JP" sz="20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dirty="0">
                <a:latin typeface="+mj-ea"/>
                <a:ea typeface="+mj-ea"/>
              </a:rPr>
              <a:t>	</a:t>
            </a:r>
            <a:r>
              <a:rPr lang="ja-JP" altLang="en-US" sz="2000" dirty="0">
                <a:latin typeface="+mj-ea"/>
                <a:ea typeface="+mj-ea"/>
              </a:rPr>
              <a:t>　　部位：　　　　　　　　　　　　　　　　術式：　　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428731-B27B-4994-8743-31B9D2AD952D}"/>
              </a:ext>
            </a:extLst>
          </p:cNvPr>
          <p:cNvSpPr/>
          <p:nvPr/>
        </p:nvSpPr>
        <p:spPr>
          <a:xfrm>
            <a:off x="1428750" y="4071938"/>
            <a:ext cx="3214688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BDF276-44CE-4E3F-AA17-15CE9C87CDE7}"/>
              </a:ext>
            </a:extLst>
          </p:cNvPr>
          <p:cNvSpPr/>
          <p:nvPr/>
        </p:nvSpPr>
        <p:spPr>
          <a:xfrm>
            <a:off x="5286375" y="4071938"/>
            <a:ext cx="3214688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</a:endParaRPr>
          </a:p>
        </p:txBody>
      </p:sp>
      <p:sp>
        <p:nvSpPr>
          <p:cNvPr id="12297" name="正方形/長方形 10">
            <a:extLst>
              <a:ext uri="{FF2B5EF4-FFF2-40B4-BE49-F238E27FC236}">
                <a16:creationId xmlns:a16="http://schemas.microsoft.com/office/drawing/2014/main" id="{D78A3157-D8AA-4B26-91E4-A7236A1CA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500438"/>
            <a:ext cx="2954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術前：○○○○年○○月○○日</a:t>
            </a:r>
          </a:p>
        </p:txBody>
      </p:sp>
      <p:sp>
        <p:nvSpPr>
          <p:cNvPr id="12298" name="正方形/長方形 11">
            <a:extLst>
              <a:ext uri="{FF2B5EF4-FFF2-40B4-BE49-F238E27FC236}">
                <a16:creationId xmlns:a16="http://schemas.microsoft.com/office/drawing/2014/main" id="{34EDC863-4B0F-4552-B99E-4256F4A4D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6357938"/>
            <a:ext cx="29543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術前：○○○○年○○月○○日</a:t>
            </a:r>
          </a:p>
        </p:txBody>
      </p:sp>
      <p:sp>
        <p:nvSpPr>
          <p:cNvPr id="12299" name="正方形/長方形 12">
            <a:extLst>
              <a:ext uri="{FF2B5EF4-FFF2-40B4-BE49-F238E27FC236}">
                <a16:creationId xmlns:a16="http://schemas.microsoft.com/office/drawing/2014/main" id="{C452B125-3EB3-4A8D-BC46-AFA1DD2DD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313" y="3519488"/>
            <a:ext cx="29543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術中：○○○○年○○月○○日</a:t>
            </a:r>
          </a:p>
        </p:txBody>
      </p:sp>
      <p:sp>
        <p:nvSpPr>
          <p:cNvPr id="12300" name="正方形/長方形 13">
            <a:extLst>
              <a:ext uri="{FF2B5EF4-FFF2-40B4-BE49-F238E27FC236}">
                <a16:creationId xmlns:a16="http://schemas.microsoft.com/office/drawing/2014/main" id="{A965828B-4CA6-457C-A986-47440B131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0" y="3416300"/>
            <a:ext cx="2959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最新メインテナンス</a:t>
            </a:r>
            <a:r>
              <a:rPr lang="en-US" altLang="ja-JP" sz="1600">
                <a:latin typeface="Calibri" panose="020F0502020204030204" pitchFamily="34" charset="0"/>
              </a:rPr>
              <a:t>/SPT</a:t>
            </a:r>
            <a:r>
              <a:rPr lang="ja-JP" altLang="en-US" sz="1600">
                <a:latin typeface="Calibri" panose="020F0502020204030204" pitchFamily="34" charset="0"/>
              </a:rPr>
              <a:t>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○○○○年○○月○○日</a:t>
            </a:r>
          </a:p>
        </p:txBody>
      </p:sp>
      <p:sp>
        <p:nvSpPr>
          <p:cNvPr id="12301" name="正方形/長方形 14">
            <a:extLst>
              <a:ext uri="{FF2B5EF4-FFF2-40B4-BE49-F238E27FC236}">
                <a16:creationId xmlns:a16="http://schemas.microsoft.com/office/drawing/2014/main" id="{AD410A5A-3A41-431F-BF4D-21EA1AB86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600" y="6273800"/>
            <a:ext cx="2959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メインテナンス</a:t>
            </a:r>
            <a:r>
              <a:rPr lang="en-US" altLang="ja-JP" sz="1600">
                <a:latin typeface="Calibri" panose="020F0502020204030204" pitchFamily="34" charset="0"/>
              </a:rPr>
              <a:t>/SPT</a:t>
            </a:r>
            <a:r>
              <a:rPr lang="ja-JP" altLang="en-US" sz="1600">
                <a:latin typeface="Calibri" panose="020F0502020204030204" pitchFamily="34" charset="0"/>
              </a:rPr>
              <a:t>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○○○○年○○月○○日</a:t>
            </a:r>
          </a:p>
        </p:txBody>
      </p:sp>
      <p:sp>
        <p:nvSpPr>
          <p:cNvPr id="12302" name="正方形/長方形 18">
            <a:extLst>
              <a:ext uri="{FF2B5EF4-FFF2-40B4-BE49-F238E27FC236}">
                <a16:creationId xmlns:a16="http://schemas.microsoft.com/office/drawing/2014/main" id="{0FDEB994-DBE3-43FA-BD4E-3C36A5484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212090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</p:txBody>
      </p:sp>
      <p:sp>
        <p:nvSpPr>
          <p:cNvPr id="12303" name="正方形/長方形 19">
            <a:extLst>
              <a:ext uri="{FF2B5EF4-FFF2-40B4-BE49-F238E27FC236}">
                <a16:creationId xmlns:a16="http://schemas.microsoft.com/office/drawing/2014/main" id="{62663B99-8EC0-4305-BB7F-82AB4C265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6188" y="2000250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口腔内写真（歯肉弁翻転時）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（なるべく骨欠損形態が分かるもの）</a:t>
            </a:r>
            <a:endParaRPr lang="en-US" altLang="ja-JP" sz="1400">
              <a:latin typeface="Calibri" panose="020F0502020204030204" pitchFamily="34" charset="0"/>
            </a:endParaRPr>
          </a:p>
        </p:txBody>
      </p:sp>
      <p:sp>
        <p:nvSpPr>
          <p:cNvPr id="12304" name="正方形/長方形 20">
            <a:extLst>
              <a:ext uri="{FF2B5EF4-FFF2-40B4-BE49-F238E27FC236}">
                <a16:creationId xmlns:a16="http://schemas.microsoft.com/office/drawing/2014/main" id="{C74099F4-DD31-45BF-B1EF-6BAFFB51D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12090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</p:txBody>
      </p:sp>
      <p:sp>
        <p:nvSpPr>
          <p:cNvPr id="12305" name="正方形/長方形 22">
            <a:extLst>
              <a:ext uri="{FF2B5EF4-FFF2-40B4-BE49-F238E27FC236}">
                <a16:creationId xmlns:a16="http://schemas.microsoft.com/office/drawing/2014/main" id="{693B62F2-88A9-47FC-A757-FEC5C001B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5049838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エックス線写真</a:t>
            </a:r>
            <a:endParaRPr lang="en-US" altLang="ja-JP" sz="1400">
              <a:latin typeface="Calibri" panose="020F0502020204030204" pitchFamily="34" charset="0"/>
            </a:endParaRPr>
          </a:p>
        </p:txBody>
      </p:sp>
      <p:sp>
        <p:nvSpPr>
          <p:cNvPr id="12306" name="正方形/長方形 23">
            <a:extLst>
              <a:ext uri="{FF2B5EF4-FFF2-40B4-BE49-F238E27FC236}">
                <a16:creationId xmlns:a16="http://schemas.microsoft.com/office/drawing/2014/main" id="{33C36E06-E018-44A7-A5A4-2AC6067F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5063" y="5000625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エックス線写真</a:t>
            </a:r>
            <a:endParaRPr lang="en-US" altLang="ja-JP" sz="1400">
              <a:latin typeface="Calibri" panose="020F0502020204030204" pitchFamily="34" charset="0"/>
            </a:endParaRPr>
          </a:p>
        </p:txBody>
      </p:sp>
      <p:sp>
        <p:nvSpPr>
          <p:cNvPr id="12307" name="正方形/長方形 24">
            <a:extLst>
              <a:ext uri="{FF2B5EF4-FFF2-40B4-BE49-F238E27FC236}">
                <a16:creationId xmlns:a16="http://schemas.microsoft.com/office/drawing/2014/main" id="{2DA83180-E8E2-4304-A699-3B36B55C2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2786063"/>
            <a:ext cx="17653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サイズ：高さ ６ ｃｍ</a:t>
            </a:r>
          </a:p>
        </p:txBody>
      </p:sp>
      <p:sp>
        <p:nvSpPr>
          <p:cNvPr id="12308" name="正方形/長方形 21">
            <a:extLst>
              <a:ext uri="{FF2B5EF4-FFF2-40B4-BE49-F238E27FC236}">
                <a16:creationId xmlns:a16="http://schemas.microsoft.com/office/drawing/2014/main" id="{9C60A8B3-BA3F-4DC2-AEA8-1F73C6DF9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E97D177-43F2-4E52-8F21-8A85A001A6A0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正方形/長方形 1">
            <a:extLst>
              <a:ext uri="{FF2B5EF4-FFF2-40B4-BE49-F238E27FC236}">
                <a16:creationId xmlns:a16="http://schemas.microsoft.com/office/drawing/2014/main" id="{440A75D1-2539-4198-847D-A50034B9C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25" y="1500188"/>
            <a:ext cx="714375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その他追加したい口腔内写真やレントゲン写真があれば、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 eaLnBrk="1" hangingPunct="1"/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適宜スライドを増やしそれらを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 eaLnBrk="1" hangingPunct="1"/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貼り付けて下さい。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 eaLnBrk="1" hangingPunct="1"/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尚、その場合は追加した資料のポイントを明記して下さい。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315" name="正方形/長方形 3">
            <a:extLst>
              <a:ext uri="{FF2B5EF4-FFF2-40B4-BE49-F238E27FC236}">
                <a16:creationId xmlns:a16="http://schemas.microsoft.com/office/drawing/2014/main" id="{C738390F-111F-44A2-A9B9-3761B0F71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B3BB21-4574-4899-BAF2-C350183C8557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正方形/長方形 10">
            <a:extLst>
              <a:ext uri="{FF2B5EF4-FFF2-40B4-BE49-F238E27FC236}">
                <a16:creationId xmlns:a16="http://schemas.microsoft.com/office/drawing/2014/main" id="{2E1554DD-B2FF-412D-87EA-C6CA4A7AD050}"/>
              </a:ext>
            </a:extLst>
          </p:cNvPr>
          <p:cNvSpPr>
            <a:spLocks noChangeArrowheads="1"/>
          </p:cNvSpPr>
          <p:nvPr/>
        </p:nvSpPr>
        <p:spPr bwMode="auto">
          <a:xfrm rot="-1691993">
            <a:off x="3124200" y="4846638"/>
            <a:ext cx="41243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外科処置の回数に応じて</a:t>
            </a:r>
            <a:endParaRPr lang="en-US" altLang="ja-JP" sz="28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/>
            <a:r>
              <a:rPr lang="ja-JP" altLang="en-US" sz="28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適宜記載して下さい。</a:t>
            </a:r>
            <a:endParaRPr lang="en-US" altLang="ja-JP" sz="28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075" name="テキスト ボックス 3">
            <a:extLst>
              <a:ext uri="{FF2B5EF4-FFF2-40B4-BE49-F238E27FC236}">
                <a16:creationId xmlns:a16="http://schemas.microsoft.com/office/drawing/2014/main" id="{E0629A13-1ED7-4509-8A05-B3148E754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790700"/>
            <a:ext cx="950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◆　症例：　 ○○○○年○○月○○日生、初診時○○才、○性　</a:t>
            </a:r>
          </a:p>
        </p:txBody>
      </p:sp>
      <p:sp>
        <p:nvSpPr>
          <p:cNvPr id="3076" name="テキスト ボックス 5">
            <a:extLst>
              <a:ext uri="{FF2B5EF4-FFF2-40B4-BE49-F238E27FC236}">
                <a16:creationId xmlns:a16="http://schemas.microsoft.com/office/drawing/2014/main" id="{83077ABF-84B0-472D-B6FD-90A941206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2433638"/>
            <a:ext cx="8572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◆　初診時：○○○○年○○月○○日　</a:t>
            </a:r>
          </a:p>
        </p:txBody>
      </p:sp>
      <p:sp>
        <p:nvSpPr>
          <p:cNvPr id="3077" name="テキスト ボックス 6">
            <a:extLst>
              <a:ext uri="{FF2B5EF4-FFF2-40B4-BE49-F238E27FC236}">
                <a16:creationId xmlns:a16="http://schemas.microsoft.com/office/drawing/2014/main" id="{403F2F8A-BEB5-4810-BEE2-AE274B75D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3076575"/>
            <a:ext cx="8572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◆　最新メインテナンス</a:t>
            </a:r>
            <a:r>
              <a:rPr lang="en-US" altLang="ja-JP" sz="2400">
                <a:latin typeface="Calibri" panose="020F0502020204030204" pitchFamily="34" charset="0"/>
              </a:rPr>
              <a:t>/SPT</a:t>
            </a:r>
            <a:r>
              <a:rPr lang="ja-JP" altLang="en-US" sz="2400">
                <a:latin typeface="Calibri" panose="020F0502020204030204" pitchFamily="34" charset="0"/>
              </a:rPr>
              <a:t>時：○○○○年○○月○○日　</a:t>
            </a:r>
          </a:p>
        </p:txBody>
      </p:sp>
      <p:sp>
        <p:nvSpPr>
          <p:cNvPr id="3078" name="テキスト ボックス 7">
            <a:extLst>
              <a:ext uri="{FF2B5EF4-FFF2-40B4-BE49-F238E27FC236}">
                <a16:creationId xmlns:a16="http://schemas.microsoft.com/office/drawing/2014/main" id="{4628EF09-F423-4C7C-B04A-2C855D198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3679825"/>
            <a:ext cx="92868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◆　歯周外科手術：</a:t>
            </a:r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　　</a:t>
            </a:r>
            <a:r>
              <a:rPr lang="en-US" altLang="ja-JP" sz="2400">
                <a:latin typeface="Calibri" panose="020F0502020204030204" pitchFamily="34" charset="0"/>
              </a:rPr>
              <a:t>	</a:t>
            </a:r>
            <a:r>
              <a:rPr lang="ja-JP" altLang="en-US" sz="2400">
                <a:latin typeface="Calibri" panose="020F0502020204030204" pitchFamily="34" charset="0"/>
              </a:rPr>
              <a:t>①　部位：○○○○○○○○ 　</a:t>
            </a:r>
            <a:r>
              <a:rPr lang="en-US" altLang="ja-JP" sz="2400">
                <a:latin typeface="Calibri" panose="020F0502020204030204" pitchFamily="34" charset="0"/>
              </a:rPr>
              <a:t>(</a:t>
            </a:r>
            <a:r>
              <a:rPr lang="ja-JP" altLang="en-US" sz="2400">
                <a:latin typeface="Calibri" panose="020F0502020204030204" pitchFamily="34" charset="0"/>
              </a:rPr>
              <a:t>術式：○○○○○○○○）</a:t>
            </a:r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r>
              <a:rPr lang="en-US" altLang="ja-JP" sz="2400">
                <a:latin typeface="Calibri" panose="020F0502020204030204" pitchFamily="34" charset="0"/>
              </a:rPr>
              <a:t>	</a:t>
            </a:r>
            <a:r>
              <a:rPr lang="ja-JP" altLang="en-US" sz="2400">
                <a:latin typeface="Calibri" panose="020F0502020204030204" pitchFamily="34" charset="0"/>
              </a:rPr>
              <a:t>②   部位：○○○○○○○○ 　</a:t>
            </a:r>
            <a:r>
              <a:rPr lang="en-US" altLang="ja-JP" sz="2400">
                <a:latin typeface="Calibri" panose="020F0502020204030204" pitchFamily="34" charset="0"/>
              </a:rPr>
              <a:t>(</a:t>
            </a:r>
            <a:r>
              <a:rPr lang="ja-JP" altLang="en-US" sz="2400">
                <a:latin typeface="Calibri" panose="020F0502020204030204" pitchFamily="34" charset="0"/>
              </a:rPr>
              <a:t>術式：○○○○○○○○）</a:t>
            </a:r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endParaRPr lang="en-US" altLang="ja-JP" sz="2400">
              <a:latin typeface="Calibri" panose="020F0502020204030204" pitchFamily="34" charset="0"/>
            </a:endParaRPr>
          </a:p>
          <a:p>
            <a:pPr eaLnBrk="1" hangingPunct="1"/>
            <a:r>
              <a:rPr lang="en-US" altLang="ja-JP" sz="2400">
                <a:latin typeface="Calibri" panose="020F0502020204030204" pitchFamily="34" charset="0"/>
              </a:rPr>
              <a:t>	</a:t>
            </a:r>
            <a:r>
              <a:rPr lang="ja-JP" altLang="en-US" sz="2400">
                <a:latin typeface="Calibri" panose="020F0502020204030204" pitchFamily="34" charset="0"/>
              </a:rPr>
              <a:t>③   部位：○○○○○○○○ 　</a:t>
            </a:r>
            <a:r>
              <a:rPr lang="en-US" altLang="ja-JP" sz="2400">
                <a:latin typeface="Calibri" panose="020F0502020204030204" pitchFamily="34" charset="0"/>
              </a:rPr>
              <a:t>(</a:t>
            </a:r>
            <a:r>
              <a:rPr lang="ja-JP" altLang="en-US" sz="2400">
                <a:latin typeface="Calibri" panose="020F0502020204030204" pitchFamily="34" charset="0"/>
              </a:rPr>
              <a:t>術式：○○○○○○○○）</a:t>
            </a:r>
            <a:endParaRPr lang="en-US" altLang="ja-JP" sz="2400">
              <a:latin typeface="Calibri" panose="020F0502020204030204" pitchFamily="34" charset="0"/>
            </a:endParaRPr>
          </a:p>
        </p:txBody>
      </p:sp>
      <p:sp>
        <p:nvSpPr>
          <p:cNvPr id="3079" name="正方形/長方形 9">
            <a:extLst>
              <a:ext uri="{FF2B5EF4-FFF2-40B4-BE49-F238E27FC236}">
                <a16:creationId xmlns:a16="http://schemas.microsoft.com/office/drawing/2014/main" id="{B21076A0-BCA2-4B66-80AC-23D705B51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3C8992-BA82-41EB-AB54-E93430788E0E}"/>
              </a:ext>
            </a:extLst>
          </p:cNvPr>
          <p:cNvSpPr txBox="1"/>
          <p:nvPr/>
        </p:nvSpPr>
        <p:spPr>
          <a:xfrm>
            <a:off x="2643188" y="357188"/>
            <a:ext cx="53578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latin typeface="+mj-ea"/>
                <a:ea typeface="+mj-ea"/>
              </a:rPr>
              <a:t>認定医試験　提出症例視覚資料　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DF22BC-DD0D-4B31-A8E1-97895B09DE64}"/>
              </a:ext>
            </a:extLst>
          </p:cNvPr>
          <p:cNvSpPr/>
          <p:nvPr/>
        </p:nvSpPr>
        <p:spPr>
          <a:xfrm>
            <a:off x="214313" y="119697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0C6F493-8B61-40CD-83C7-31517006CC14}"/>
              </a:ext>
            </a:extLst>
          </p:cNvPr>
          <p:cNvSpPr/>
          <p:nvPr/>
        </p:nvSpPr>
        <p:spPr>
          <a:xfrm>
            <a:off x="3571875" y="1196975"/>
            <a:ext cx="3214688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9181863-0305-4F33-AC64-5A4CF0AD71AD}"/>
              </a:ext>
            </a:extLst>
          </p:cNvPr>
          <p:cNvSpPr/>
          <p:nvPr/>
        </p:nvSpPr>
        <p:spPr>
          <a:xfrm>
            <a:off x="6929438" y="119697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8C8DD90-A66A-4140-9D06-7B715AD1AE10}"/>
              </a:ext>
            </a:extLst>
          </p:cNvPr>
          <p:cNvSpPr/>
          <p:nvPr/>
        </p:nvSpPr>
        <p:spPr>
          <a:xfrm>
            <a:off x="142875" y="466725"/>
            <a:ext cx="46466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初診時：○○○○年○○月○○日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78DCDD-9A23-4777-8856-B46A441FA6D9}"/>
              </a:ext>
            </a:extLst>
          </p:cNvPr>
          <p:cNvSpPr/>
          <p:nvPr/>
        </p:nvSpPr>
        <p:spPr>
          <a:xfrm>
            <a:off x="214313" y="385762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04919A2-FC89-4A6E-836E-74D7242DA11C}"/>
              </a:ext>
            </a:extLst>
          </p:cNvPr>
          <p:cNvSpPr/>
          <p:nvPr/>
        </p:nvSpPr>
        <p:spPr>
          <a:xfrm>
            <a:off x="3571875" y="3857625"/>
            <a:ext cx="3214688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844EAF8-8538-432A-A1C3-D22398FDC334}"/>
              </a:ext>
            </a:extLst>
          </p:cNvPr>
          <p:cNvSpPr/>
          <p:nvPr/>
        </p:nvSpPr>
        <p:spPr>
          <a:xfrm>
            <a:off x="6929438" y="385762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4105" name="正方形/長方形 15">
            <a:extLst>
              <a:ext uri="{FF2B5EF4-FFF2-40B4-BE49-F238E27FC236}">
                <a16:creationId xmlns:a16="http://schemas.microsoft.com/office/drawing/2014/main" id="{CCAFCFCE-A2A4-42C0-BEBC-1C30E76C7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6215063"/>
            <a:ext cx="6996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最新メインテナンス</a:t>
            </a:r>
            <a:r>
              <a:rPr lang="en-US" altLang="ja-JP" sz="2400">
                <a:latin typeface="Calibri" panose="020F0502020204030204" pitchFamily="34" charset="0"/>
              </a:rPr>
              <a:t>/SPT</a:t>
            </a:r>
            <a:r>
              <a:rPr lang="ja-JP" altLang="en-US" sz="2400">
                <a:latin typeface="ＭＳ Ｐゴシック" panose="020B0600070205080204" pitchFamily="50" charset="-128"/>
              </a:rPr>
              <a:t>時：○○○○年○○月○○日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CF0690F-CDA9-4C3C-AD4C-CC47BCE54E5B}"/>
              </a:ext>
            </a:extLst>
          </p:cNvPr>
          <p:cNvSpPr/>
          <p:nvPr/>
        </p:nvSpPr>
        <p:spPr>
          <a:xfrm>
            <a:off x="1285875" y="1976438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右側側方</a:t>
            </a:r>
            <a:endParaRPr lang="en-US" altLang="ja-JP" sz="1400" dirty="0">
              <a:latin typeface="+mj-ea"/>
              <a:ea typeface="+mj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8990269-6179-4E15-BC9E-3C9EC85C5A5E}"/>
              </a:ext>
            </a:extLst>
          </p:cNvPr>
          <p:cNvSpPr/>
          <p:nvPr/>
        </p:nvSpPr>
        <p:spPr>
          <a:xfrm>
            <a:off x="1285875" y="4691063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右側側方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13A9614-99A1-47E9-9E01-0ECF53F68AE9}"/>
              </a:ext>
            </a:extLst>
          </p:cNvPr>
          <p:cNvSpPr/>
          <p:nvPr/>
        </p:nvSpPr>
        <p:spPr>
          <a:xfrm>
            <a:off x="4572000" y="2000250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　正面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A57B084-1D72-438C-A984-161B1F0ADDCC}"/>
              </a:ext>
            </a:extLst>
          </p:cNvPr>
          <p:cNvSpPr/>
          <p:nvPr/>
        </p:nvSpPr>
        <p:spPr>
          <a:xfrm>
            <a:off x="4572000" y="4714875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　正面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EDFB287-9EF8-4E9A-A5E4-ED954A4FB286}"/>
              </a:ext>
            </a:extLst>
          </p:cNvPr>
          <p:cNvSpPr/>
          <p:nvPr/>
        </p:nvSpPr>
        <p:spPr>
          <a:xfrm>
            <a:off x="8001000" y="1976438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左側側方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58B33EA-6768-4033-AF67-DE0AA6D635C4}"/>
              </a:ext>
            </a:extLst>
          </p:cNvPr>
          <p:cNvSpPr/>
          <p:nvPr/>
        </p:nvSpPr>
        <p:spPr>
          <a:xfrm>
            <a:off x="8001000" y="4691063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　左側側方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21B8622-8B89-4ADF-9A45-306DC623EB2A}"/>
              </a:ext>
            </a:extLst>
          </p:cNvPr>
          <p:cNvSpPr/>
          <p:nvPr/>
        </p:nvSpPr>
        <p:spPr>
          <a:xfrm>
            <a:off x="4286250" y="2733675"/>
            <a:ext cx="1797050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６ ｃｍ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D34AB38-A222-4E9E-BDA4-0D36BB86DCBE}"/>
              </a:ext>
            </a:extLst>
          </p:cNvPr>
          <p:cNvSpPr/>
          <p:nvPr/>
        </p:nvSpPr>
        <p:spPr>
          <a:xfrm>
            <a:off x="8929688" y="6572250"/>
            <a:ext cx="1928812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+mj-ea"/>
                <a:ea typeface="+mj-ea"/>
              </a:rPr>
              <a:t>申請者氏名：○○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259CBB71-B5FF-4EA5-B801-D685E8986C29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8D9FF83-238B-4C8A-978A-A11C4C27EA63}"/>
              </a:ext>
            </a:extLst>
          </p:cNvPr>
          <p:cNvSpPr/>
          <p:nvPr/>
        </p:nvSpPr>
        <p:spPr>
          <a:xfrm>
            <a:off x="1785938" y="119697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BD2F4B-A95E-4E20-A26C-FF60BCD797EC}"/>
              </a:ext>
            </a:extLst>
          </p:cNvPr>
          <p:cNvSpPr/>
          <p:nvPr/>
        </p:nvSpPr>
        <p:spPr>
          <a:xfrm>
            <a:off x="1785938" y="3857625"/>
            <a:ext cx="3214687" cy="2160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64F452-D028-424D-8541-F17C66FF25F0}"/>
              </a:ext>
            </a:extLst>
          </p:cNvPr>
          <p:cNvSpPr/>
          <p:nvPr/>
        </p:nvSpPr>
        <p:spPr>
          <a:xfrm>
            <a:off x="5715000" y="1181100"/>
            <a:ext cx="3214688" cy="2159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3EFF7C-CD09-4516-BFA5-36FC2B883594}"/>
              </a:ext>
            </a:extLst>
          </p:cNvPr>
          <p:cNvSpPr/>
          <p:nvPr/>
        </p:nvSpPr>
        <p:spPr>
          <a:xfrm>
            <a:off x="5715000" y="3840163"/>
            <a:ext cx="3214688" cy="216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noFill/>
              <a:latin typeface="+mj-ea"/>
              <a:ea typeface="+mj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A8C637-6FDB-42E7-9951-0FAF5B1ED691}"/>
              </a:ext>
            </a:extLst>
          </p:cNvPr>
          <p:cNvSpPr/>
          <p:nvPr/>
        </p:nvSpPr>
        <p:spPr>
          <a:xfrm>
            <a:off x="142875" y="466725"/>
            <a:ext cx="46466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j-ea"/>
                <a:ea typeface="+mj-ea"/>
              </a:rPr>
              <a:t>初診時：○○○○年○○月○○日</a:t>
            </a:r>
          </a:p>
        </p:txBody>
      </p:sp>
      <p:sp>
        <p:nvSpPr>
          <p:cNvPr id="5127" name="正方形/長方形 6">
            <a:extLst>
              <a:ext uri="{FF2B5EF4-FFF2-40B4-BE49-F238E27FC236}">
                <a16:creationId xmlns:a16="http://schemas.microsoft.com/office/drawing/2014/main" id="{6854C798-3645-4A5C-AAD2-8321C4B6D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6215063"/>
            <a:ext cx="699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Calibri" panose="020F0502020204030204" pitchFamily="34" charset="0"/>
              </a:rPr>
              <a:t>最新メインテナンス</a:t>
            </a:r>
            <a:r>
              <a:rPr lang="en-US" altLang="ja-JP" sz="2400">
                <a:latin typeface="Calibri" panose="020F0502020204030204" pitchFamily="34" charset="0"/>
              </a:rPr>
              <a:t>/SPT</a:t>
            </a:r>
            <a:r>
              <a:rPr lang="ja-JP" altLang="en-US" sz="2400">
                <a:latin typeface="Calibri" panose="020F0502020204030204" pitchFamily="34" charset="0"/>
              </a:rPr>
              <a:t>時</a:t>
            </a:r>
            <a:r>
              <a:rPr lang="ja-JP" altLang="en-US" sz="2400">
                <a:latin typeface="ＭＳ Ｐゴシック" panose="020B0600070205080204" pitchFamily="50" charset="-128"/>
              </a:rPr>
              <a:t>：○○○○年○○月○○日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81D6CD2-265B-4CAB-B268-D7094B37EEE8}"/>
              </a:ext>
            </a:extLst>
          </p:cNvPr>
          <p:cNvSpPr/>
          <p:nvPr/>
        </p:nvSpPr>
        <p:spPr>
          <a:xfrm>
            <a:off x="2857500" y="2000250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上顎咬合面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EC81349-BB91-4359-B6C9-BED6BA087819}"/>
              </a:ext>
            </a:extLst>
          </p:cNvPr>
          <p:cNvSpPr/>
          <p:nvPr/>
        </p:nvSpPr>
        <p:spPr>
          <a:xfrm>
            <a:off x="2928938" y="4714875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上顎咬合面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B10A591-44AF-4679-BD96-464E035CA1A9}"/>
              </a:ext>
            </a:extLst>
          </p:cNvPr>
          <p:cNvSpPr/>
          <p:nvPr/>
        </p:nvSpPr>
        <p:spPr>
          <a:xfrm>
            <a:off x="6786563" y="2000250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下顎咬合面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8200D42-A1D9-4FCA-BCD2-A03305EA06FD}"/>
              </a:ext>
            </a:extLst>
          </p:cNvPr>
          <p:cNvSpPr/>
          <p:nvPr/>
        </p:nvSpPr>
        <p:spPr>
          <a:xfrm>
            <a:off x="6858000" y="4714875"/>
            <a:ext cx="14287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口腔内写真</a:t>
            </a:r>
            <a:endParaRPr lang="en-US" altLang="ja-JP" sz="14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下顎咬合面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BC92E27-B7A7-42D6-B35D-71B3F039EB6B}"/>
              </a:ext>
            </a:extLst>
          </p:cNvPr>
          <p:cNvSpPr/>
          <p:nvPr/>
        </p:nvSpPr>
        <p:spPr>
          <a:xfrm>
            <a:off x="2571750" y="2714625"/>
            <a:ext cx="1797050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６ ｃｍ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C909C56-8485-41D1-81BE-CB8C4642B101}"/>
              </a:ext>
            </a:extLst>
          </p:cNvPr>
          <p:cNvSpPr/>
          <p:nvPr/>
        </p:nvSpPr>
        <p:spPr>
          <a:xfrm>
            <a:off x="8929688" y="6572250"/>
            <a:ext cx="1928812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+mj-ea"/>
                <a:ea typeface="+mj-ea"/>
              </a:rPr>
              <a:t>申請者氏名：○○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ABF919B-5F53-45AE-9AEE-7614C50D4455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正方形/長方形 39">
            <a:extLst>
              <a:ext uri="{FF2B5EF4-FFF2-40B4-BE49-F238E27FC236}">
                <a16:creationId xmlns:a16="http://schemas.microsoft.com/office/drawing/2014/main" id="{FDC43C45-4393-47E6-9A26-BE1CC82BFF69}"/>
              </a:ext>
            </a:extLst>
          </p:cNvPr>
          <p:cNvSpPr>
            <a:spLocks noChangeArrowheads="1"/>
          </p:cNvSpPr>
          <p:nvPr/>
        </p:nvSpPr>
        <p:spPr bwMode="auto">
          <a:xfrm rot="-2168428">
            <a:off x="3236913" y="2784475"/>
            <a:ext cx="38179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枚法の場合に追加して下さい。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FA1A64-7B82-466D-A981-7C54E080E5EF}"/>
              </a:ext>
            </a:extLst>
          </p:cNvPr>
          <p:cNvSpPr/>
          <p:nvPr/>
        </p:nvSpPr>
        <p:spPr>
          <a:xfrm>
            <a:off x="1643063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DD6FF4-8E15-48C6-9E66-7165B5352A17}"/>
              </a:ext>
            </a:extLst>
          </p:cNvPr>
          <p:cNvSpPr/>
          <p:nvPr/>
        </p:nvSpPr>
        <p:spPr>
          <a:xfrm>
            <a:off x="4000500" y="4286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9ED458-C53D-4CB7-9C85-AB82E3748B5F}"/>
              </a:ext>
            </a:extLst>
          </p:cNvPr>
          <p:cNvSpPr/>
          <p:nvPr/>
        </p:nvSpPr>
        <p:spPr>
          <a:xfrm>
            <a:off x="6357938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5470A8-DF3A-4558-84EB-D7B938882ED7}"/>
              </a:ext>
            </a:extLst>
          </p:cNvPr>
          <p:cNvSpPr/>
          <p:nvPr/>
        </p:nvSpPr>
        <p:spPr>
          <a:xfrm>
            <a:off x="1643063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D26720-F879-46AF-9EB6-EA955D63BD14}"/>
              </a:ext>
            </a:extLst>
          </p:cNvPr>
          <p:cNvSpPr/>
          <p:nvPr/>
        </p:nvSpPr>
        <p:spPr>
          <a:xfrm>
            <a:off x="4000500" y="19399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F4D483D-2111-4E85-B701-4084B3C68947}"/>
              </a:ext>
            </a:extLst>
          </p:cNvPr>
          <p:cNvSpPr/>
          <p:nvPr/>
        </p:nvSpPr>
        <p:spPr>
          <a:xfrm>
            <a:off x="6357938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06B72E7-578A-4D98-8DDB-EB223176FFD6}"/>
              </a:ext>
            </a:extLst>
          </p:cNvPr>
          <p:cNvSpPr/>
          <p:nvPr/>
        </p:nvSpPr>
        <p:spPr>
          <a:xfrm>
            <a:off x="1643063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CA599A-64D3-42A4-8ADE-D1EFFD7DEBA2}"/>
              </a:ext>
            </a:extLst>
          </p:cNvPr>
          <p:cNvSpPr/>
          <p:nvPr/>
        </p:nvSpPr>
        <p:spPr>
          <a:xfrm>
            <a:off x="4000500" y="3582988"/>
            <a:ext cx="2214563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E1E8012-ADA5-4B25-8F0F-AFBC792FB6FE}"/>
              </a:ext>
            </a:extLst>
          </p:cNvPr>
          <p:cNvSpPr/>
          <p:nvPr/>
        </p:nvSpPr>
        <p:spPr>
          <a:xfrm>
            <a:off x="6357938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3BC3B86-27D5-4981-9321-3E8913E39412}"/>
              </a:ext>
            </a:extLst>
          </p:cNvPr>
          <p:cNvSpPr/>
          <p:nvPr/>
        </p:nvSpPr>
        <p:spPr>
          <a:xfrm>
            <a:off x="1643063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DB1C471-5056-4712-97A1-EBF6B53FD03C}"/>
              </a:ext>
            </a:extLst>
          </p:cNvPr>
          <p:cNvSpPr/>
          <p:nvPr/>
        </p:nvSpPr>
        <p:spPr>
          <a:xfrm>
            <a:off x="4000500" y="508317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82E42C1-2AA1-44C7-8D97-A966D0645E8C}"/>
              </a:ext>
            </a:extLst>
          </p:cNvPr>
          <p:cNvSpPr/>
          <p:nvPr/>
        </p:nvSpPr>
        <p:spPr>
          <a:xfrm>
            <a:off x="6357938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706BD1B-68CD-4713-B5F6-32616C5EC7B4}"/>
              </a:ext>
            </a:extLst>
          </p:cNvPr>
          <p:cNvSpPr/>
          <p:nvPr/>
        </p:nvSpPr>
        <p:spPr>
          <a:xfrm>
            <a:off x="142875" y="58738"/>
            <a:ext cx="3532188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+mj-ea"/>
                <a:ea typeface="+mj-ea"/>
              </a:rPr>
              <a:t>初診時：○○○○年○○月○○日</a:t>
            </a:r>
          </a:p>
        </p:txBody>
      </p:sp>
      <p:sp>
        <p:nvSpPr>
          <p:cNvPr id="6160" name="正方形/長方形 15">
            <a:extLst>
              <a:ext uri="{FF2B5EF4-FFF2-40B4-BE49-F238E27FC236}">
                <a16:creationId xmlns:a16="http://schemas.microsoft.com/office/drawing/2014/main" id="{1A6010FE-F8B3-42FA-B777-1F940E21D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6500813"/>
            <a:ext cx="5294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最新メインテナンス</a:t>
            </a:r>
            <a:r>
              <a:rPr lang="en-US" altLang="ja-JP">
                <a:latin typeface="Calibri" panose="020F0502020204030204" pitchFamily="34" charset="0"/>
              </a:rPr>
              <a:t>/SPT</a:t>
            </a:r>
            <a:r>
              <a:rPr lang="ja-JP" altLang="en-US">
                <a:latin typeface="Calibri" panose="020F0502020204030204" pitchFamily="34" charset="0"/>
              </a:rPr>
              <a:t>時</a:t>
            </a:r>
            <a:r>
              <a:rPr lang="ja-JP" altLang="en-US">
                <a:latin typeface="ＭＳ Ｐゴシック" panose="020B0600070205080204" pitchFamily="50" charset="-128"/>
              </a:rPr>
              <a:t>：○○○○年○○月○○日</a:t>
            </a:r>
          </a:p>
        </p:txBody>
      </p:sp>
      <p:sp>
        <p:nvSpPr>
          <p:cNvPr id="6161" name="正方形/長方形 21">
            <a:extLst>
              <a:ext uri="{FF2B5EF4-FFF2-40B4-BE49-F238E27FC236}">
                <a16:creationId xmlns:a16="http://schemas.microsoft.com/office/drawing/2014/main" id="{B435DADF-E87C-4CB1-A95B-86941DD5D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21456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舌側</a:t>
            </a:r>
          </a:p>
        </p:txBody>
      </p:sp>
      <p:sp>
        <p:nvSpPr>
          <p:cNvPr id="6162" name="正方形/長方形 22">
            <a:extLst>
              <a:ext uri="{FF2B5EF4-FFF2-40B4-BE49-F238E27FC236}">
                <a16:creationId xmlns:a16="http://schemas.microsoft.com/office/drawing/2014/main" id="{4B62F449-D92C-414F-9F1D-6D641584C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63" name="正方形/長方形 23">
            <a:extLst>
              <a:ext uri="{FF2B5EF4-FFF2-40B4-BE49-F238E27FC236}">
                <a16:creationId xmlns:a16="http://schemas.microsoft.com/office/drawing/2014/main" id="{D0760B49-0E8E-446E-886D-2914CA3E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64" name="正方形/長方形 27">
            <a:extLst>
              <a:ext uri="{FF2B5EF4-FFF2-40B4-BE49-F238E27FC236}">
                <a16:creationId xmlns:a16="http://schemas.microsoft.com/office/drawing/2014/main" id="{8C03814D-D615-4156-B03C-211E69CEB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78581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</p:txBody>
      </p:sp>
      <p:sp>
        <p:nvSpPr>
          <p:cNvPr id="6165" name="正方形/長方形 28">
            <a:extLst>
              <a:ext uri="{FF2B5EF4-FFF2-40B4-BE49-F238E27FC236}">
                <a16:creationId xmlns:a16="http://schemas.microsoft.com/office/drawing/2014/main" id="{F238B9F4-BCF4-4DBF-AC41-4C9850BE2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66" name="正方形/長方形 29">
            <a:extLst>
              <a:ext uri="{FF2B5EF4-FFF2-40B4-BE49-F238E27FC236}">
                <a16:creationId xmlns:a16="http://schemas.microsoft.com/office/drawing/2014/main" id="{614124F8-3485-4D59-927C-6A7EA1B5E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1AAB289-2E33-42D8-80EE-FC5EE8573647}"/>
              </a:ext>
            </a:extLst>
          </p:cNvPr>
          <p:cNvSpPr/>
          <p:nvPr/>
        </p:nvSpPr>
        <p:spPr>
          <a:xfrm>
            <a:off x="4357688" y="3000375"/>
            <a:ext cx="1758950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</a:t>
            </a:r>
            <a:r>
              <a:rPr lang="en-US" altLang="ja-JP" sz="1600" dirty="0">
                <a:latin typeface="+mj-ea"/>
                <a:ea typeface="+mj-ea"/>
              </a:rPr>
              <a:t>4 </a:t>
            </a:r>
            <a:r>
              <a:rPr lang="ja-JP" altLang="en-US" sz="1600" dirty="0">
                <a:latin typeface="+mj-ea"/>
                <a:ea typeface="+mj-ea"/>
              </a:rPr>
              <a:t>ｃｍ</a:t>
            </a:r>
          </a:p>
        </p:txBody>
      </p:sp>
      <p:sp>
        <p:nvSpPr>
          <p:cNvPr id="6168" name="正方形/長方形 36">
            <a:extLst>
              <a:ext uri="{FF2B5EF4-FFF2-40B4-BE49-F238E27FC236}">
                <a16:creationId xmlns:a16="http://schemas.microsoft.com/office/drawing/2014/main" id="{6A32FB3B-B43D-419E-A308-45AF9641C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6169" name="正方形/長方形 37">
            <a:extLst>
              <a:ext uri="{FF2B5EF4-FFF2-40B4-BE49-F238E27FC236}">
                <a16:creationId xmlns:a16="http://schemas.microsoft.com/office/drawing/2014/main" id="{184FE9A9-899E-4616-9253-5A84EF57F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5403850"/>
            <a:ext cx="14287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舌側</a:t>
            </a:r>
          </a:p>
        </p:txBody>
      </p:sp>
      <p:sp>
        <p:nvSpPr>
          <p:cNvPr id="6170" name="正方形/長方形 40">
            <a:extLst>
              <a:ext uri="{FF2B5EF4-FFF2-40B4-BE49-F238E27FC236}">
                <a16:creationId xmlns:a16="http://schemas.microsoft.com/office/drawing/2014/main" id="{767F851B-2E29-47FF-BDA3-16D3EED6B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540385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71" name="正方形/長方形 41">
            <a:extLst>
              <a:ext uri="{FF2B5EF4-FFF2-40B4-BE49-F238E27FC236}">
                <a16:creationId xmlns:a16="http://schemas.microsoft.com/office/drawing/2014/main" id="{0D8ADFA8-94C3-489C-82C5-327E3E271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40385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72" name="正方形/長方形 43">
            <a:extLst>
              <a:ext uri="{FF2B5EF4-FFF2-40B4-BE49-F238E27FC236}">
                <a16:creationId xmlns:a16="http://schemas.microsoft.com/office/drawing/2014/main" id="{572B7297-D5AF-4AE7-8959-D5763BE2C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8" y="3975100"/>
            <a:ext cx="14287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</p:txBody>
      </p:sp>
      <p:sp>
        <p:nvSpPr>
          <p:cNvPr id="6173" name="正方形/長方形 44">
            <a:extLst>
              <a:ext uri="{FF2B5EF4-FFF2-40B4-BE49-F238E27FC236}">
                <a16:creationId xmlns:a16="http://schemas.microsoft.com/office/drawing/2014/main" id="{D1CCE9B1-17AA-4FFB-A4E1-A1E09F807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97510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6174" name="正方形/長方形 45">
            <a:extLst>
              <a:ext uri="{FF2B5EF4-FFF2-40B4-BE49-F238E27FC236}">
                <a16:creationId xmlns:a16="http://schemas.microsoft.com/office/drawing/2014/main" id="{BDA14619-1B3A-45A8-90B3-F5BA214E3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397510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00A7D8D-892D-4A66-B1E5-54E2130D4F4F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正方形/長方形 1">
            <a:extLst>
              <a:ext uri="{FF2B5EF4-FFF2-40B4-BE49-F238E27FC236}">
                <a16:creationId xmlns:a16="http://schemas.microsoft.com/office/drawing/2014/main" id="{FA0C20D2-6EAF-43C6-A5F8-7F6B2E4D8FFF}"/>
              </a:ext>
            </a:extLst>
          </p:cNvPr>
          <p:cNvSpPr>
            <a:spLocks noChangeArrowheads="1"/>
          </p:cNvSpPr>
          <p:nvPr/>
        </p:nvSpPr>
        <p:spPr bwMode="auto">
          <a:xfrm rot="-2168428">
            <a:off x="3236913" y="2784475"/>
            <a:ext cx="38179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17</a:t>
            </a:r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枚法の場合に追加して下さい。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9ECBF3-5EED-4214-97BD-04028700149B}"/>
              </a:ext>
            </a:extLst>
          </p:cNvPr>
          <p:cNvSpPr/>
          <p:nvPr/>
        </p:nvSpPr>
        <p:spPr>
          <a:xfrm>
            <a:off x="1643063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31572A-1D3C-42C5-B90A-4BDF06B6D544}"/>
              </a:ext>
            </a:extLst>
          </p:cNvPr>
          <p:cNvSpPr/>
          <p:nvPr/>
        </p:nvSpPr>
        <p:spPr>
          <a:xfrm>
            <a:off x="4000500" y="4286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ED40D8A-095F-405D-98DE-E1BA86D86978}"/>
              </a:ext>
            </a:extLst>
          </p:cNvPr>
          <p:cNvSpPr/>
          <p:nvPr/>
        </p:nvSpPr>
        <p:spPr>
          <a:xfrm>
            <a:off x="6357938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DEEE466-A5D5-487C-BF4C-E0EFE26D9BB1}"/>
              </a:ext>
            </a:extLst>
          </p:cNvPr>
          <p:cNvSpPr/>
          <p:nvPr/>
        </p:nvSpPr>
        <p:spPr>
          <a:xfrm>
            <a:off x="1643063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FF06A3-B91E-46F5-9355-E8C3E89813F9}"/>
              </a:ext>
            </a:extLst>
          </p:cNvPr>
          <p:cNvSpPr/>
          <p:nvPr/>
        </p:nvSpPr>
        <p:spPr>
          <a:xfrm>
            <a:off x="4000500" y="19399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06C0F63-C928-4646-A222-DD23F262239E}"/>
              </a:ext>
            </a:extLst>
          </p:cNvPr>
          <p:cNvSpPr/>
          <p:nvPr/>
        </p:nvSpPr>
        <p:spPr>
          <a:xfrm>
            <a:off x="6357938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B1ABEEB-347F-4B46-81AF-39EECA51CA24}"/>
              </a:ext>
            </a:extLst>
          </p:cNvPr>
          <p:cNvSpPr/>
          <p:nvPr/>
        </p:nvSpPr>
        <p:spPr>
          <a:xfrm>
            <a:off x="1643063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54C2563-F6AC-46B0-8552-9AD8EC98E898}"/>
              </a:ext>
            </a:extLst>
          </p:cNvPr>
          <p:cNvSpPr/>
          <p:nvPr/>
        </p:nvSpPr>
        <p:spPr>
          <a:xfrm>
            <a:off x="4000500" y="3582988"/>
            <a:ext cx="2214563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C63F72-746A-49D4-9288-1E539B3BFBDD}"/>
              </a:ext>
            </a:extLst>
          </p:cNvPr>
          <p:cNvSpPr/>
          <p:nvPr/>
        </p:nvSpPr>
        <p:spPr>
          <a:xfrm>
            <a:off x="6357938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CADF6AF-A81E-4AEF-A44E-B66E34F010F6}"/>
              </a:ext>
            </a:extLst>
          </p:cNvPr>
          <p:cNvSpPr/>
          <p:nvPr/>
        </p:nvSpPr>
        <p:spPr>
          <a:xfrm>
            <a:off x="1643063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C197BB5-18D3-4503-B0C4-90463EBB8A33}"/>
              </a:ext>
            </a:extLst>
          </p:cNvPr>
          <p:cNvSpPr/>
          <p:nvPr/>
        </p:nvSpPr>
        <p:spPr>
          <a:xfrm>
            <a:off x="4000500" y="508317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8F04204-D8B1-480E-AAE4-0F6B5C206BEF}"/>
              </a:ext>
            </a:extLst>
          </p:cNvPr>
          <p:cNvSpPr/>
          <p:nvPr/>
        </p:nvSpPr>
        <p:spPr>
          <a:xfrm>
            <a:off x="6357938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D5CE17F-ECA5-46A7-86D5-7CAB83C1A14A}"/>
              </a:ext>
            </a:extLst>
          </p:cNvPr>
          <p:cNvSpPr/>
          <p:nvPr/>
        </p:nvSpPr>
        <p:spPr>
          <a:xfrm>
            <a:off x="142875" y="58738"/>
            <a:ext cx="3532188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+mj-ea"/>
                <a:ea typeface="+mj-ea"/>
              </a:rPr>
              <a:t>初診時：○○○○年○○月○○日</a:t>
            </a:r>
          </a:p>
        </p:txBody>
      </p:sp>
      <p:sp>
        <p:nvSpPr>
          <p:cNvPr id="7184" name="正方形/長方形 15">
            <a:extLst>
              <a:ext uri="{FF2B5EF4-FFF2-40B4-BE49-F238E27FC236}">
                <a16:creationId xmlns:a16="http://schemas.microsoft.com/office/drawing/2014/main" id="{DB125893-D751-47CF-A0E7-38278A5FB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6500813"/>
            <a:ext cx="5294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最新メインテナンス</a:t>
            </a:r>
            <a:r>
              <a:rPr lang="en-US" altLang="ja-JP">
                <a:latin typeface="Calibri" panose="020F0502020204030204" pitchFamily="34" charset="0"/>
              </a:rPr>
              <a:t>/SPT</a:t>
            </a:r>
            <a:r>
              <a:rPr lang="ja-JP" altLang="en-US">
                <a:latin typeface="Calibri" panose="020F0502020204030204" pitchFamily="34" charset="0"/>
              </a:rPr>
              <a:t>時</a:t>
            </a:r>
            <a:r>
              <a:rPr lang="ja-JP" altLang="en-US">
                <a:latin typeface="ＭＳ Ｐゴシック" panose="020B0600070205080204" pitchFamily="50" charset="-128"/>
              </a:rPr>
              <a:t>：○○○○年○○月○○日</a:t>
            </a:r>
          </a:p>
        </p:txBody>
      </p:sp>
      <p:sp>
        <p:nvSpPr>
          <p:cNvPr id="7185" name="正方形/長方形 16">
            <a:extLst>
              <a:ext uri="{FF2B5EF4-FFF2-40B4-BE49-F238E27FC236}">
                <a16:creationId xmlns:a16="http://schemas.microsoft.com/office/drawing/2014/main" id="{8DD46DB4-F78A-495E-A966-831E9E084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21456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口蓋側</a:t>
            </a:r>
          </a:p>
        </p:txBody>
      </p:sp>
      <p:sp>
        <p:nvSpPr>
          <p:cNvPr id="7186" name="正方形/長方形 17">
            <a:extLst>
              <a:ext uri="{FF2B5EF4-FFF2-40B4-BE49-F238E27FC236}">
                <a16:creationId xmlns:a16="http://schemas.microsoft.com/office/drawing/2014/main" id="{4DD48F85-42E8-44AC-A338-5A8416033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87" name="正方形/長方形 18">
            <a:extLst>
              <a:ext uri="{FF2B5EF4-FFF2-40B4-BE49-F238E27FC236}">
                <a16:creationId xmlns:a16="http://schemas.microsoft.com/office/drawing/2014/main" id="{C01B1D8C-3C47-421E-9EA6-C9E00F22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88" name="正方形/長方形 19">
            <a:extLst>
              <a:ext uri="{FF2B5EF4-FFF2-40B4-BE49-F238E27FC236}">
                <a16:creationId xmlns:a16="http://schemas.microsoft.com/office/drawing/2014/main" id="{478DD701-999A-47D4-8322-C1133F1BC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78581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</p:txBody>
      </p:sp>
      <p:sp>
        <p:nvSpPr>
          <p:cNvPr id="7189" name="正方形/長方形 20">
            <a:extLst>
              <a:ext uri="{FF2B5EF4-FFF2-40B4-BE49-F238E27FC236}">
                <a16:creationId xmlns:a16="http://schemas.microsoft.com/office/drawing/2014/main" id="{D6157099-3518-40D7-BCFC-68FB183A2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唇側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90" name="正方形/長方形 21">
            <a:extLst>
              <a:ext uri="{FF2B5EF4-FFF2-40B4-BE49-F238E27FC236}">
                <a16:creationId xmlns:a16="http://schemas.microsoft.com/office/drawing/2014/main" id="{AE7E0CF7-7003-47B9-84E0-51DCDA557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FA05565-3D3F-4CBD-8B3F-B1773B46D50E}"/>
              </a:ext>
            </a:extLst>
          </p:cNvPr>
          <p:cNvSpPr/>
          <p:nvPr/>
        </p:nvSpPr>
        <p:spPr>
          <a:xfrm>
            <a:off x="4357688" y="3000375"/>
            <a:ext cx="1758950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</a:t>
            </a:r>
            <a:r>
              <a:rPr lang="en-US" altLang="ja-JP" sz="1600" dirty="0">
                <a:latin typeface="+mj-ea"/>
                <a:ea typeface="+mj-ea"/>
              </a:rPr>
              <a:t>4 </a:t>
            </a:r>
            <a:r>
              <a:rPr lang="ja-JP" altLang="en-US" sz="1600" dirty="0">
                <a:latin typeface="+mj-ea"/>
                <a:ea typeface="+mj-ea"/>
              </a:rPr>
              <a:t>ｃｍ</a:t>
            </a:r>
          </a:p>
        </p:txBody>
      </p:sp>
      <p:sp>
        <p:nvSpPr>
          <p:cNvPr id="7192" name="正方形/長方形 23">
            <a:extLst>
              <a:ext uri="{FF2B5EF4-FFF2-40B4-BE49-F238E27FC236}">
                <a16:creationId xmlns:a16="http://schemas.microsoft.com/office/drawing/2014/main" id="{40530947-0386-448D-B2F7-8B91527DF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7193" name="正方形/長方形 61">
            <a:extLst>
              <a:ext uri="{FF2B5EF4-FFF2-40B4-BE49-F238E27FC236}">
                <a16:creationId xmlns:a16="http://schemas.microsoft.com/office/drawing/2014/main" id="{FA95C43B-C2B5-4548-985A-E7411490D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535781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口蓋側</a:t>
            </a:r>
          </a:p>
        </p:txBody>
      </p:sp>
      <p:sp>
        <p:nvSpPr>
          <p:cNvPr id="7194" name="正方形/長方形 62">
            <a:extLst>
              <a:ext uri="{FF2B5EF4-FFF2-40B4-BE49-F238E27FC236}">
                <a16:creationId xmlns:a16="http://schemas.microsoft.com/office/drawing/2014/main" id="{3E9FA215-47B1-4344-9D69-DDA731141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5357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95" name="正方形/長方形 63">
            <a:extLst>
              <a:ext uri="{FF2B5EF4-FFF2-40B4-BE49-F238E27FC236}">
                <a16:creationId xmlns:a16="http://schemas.microsoft.com/office/drawing/2014/main" id="{CC2277A5-6240-4C1C-B4C0-718562DBF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357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口蓋側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96" name="正方形/長方形 64">
            <a:extLst>
              <a:ext uri="{FF2B5EF4-FFF2-40B4-BE49-F238E27FC236}">
                <a16:creationId xmlns:a16="http://schemas.microsoft.com/office/drawing/2014/main" id="{3021130A-9476-411A-A3A7-65250512C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8" y="392906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</p:txBody>
      </p:sp>
      <p:sp>
        <p:nvSpPr>
          <p:cNvPr id="7197" name="正方形/長方形 65">
            <a:extLst>
              <a:ext uri="{FF2B5EF4-FFF2-40B4-BE49-F238E27FC236}">
                <a16:creationId xmlns:a16="http://schemas.microsoft.com/office/drawing/2014/main" id="{ED5B4FA2-AFC8-4BB4-91BA-C16DADC3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9290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唇側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7198" name="正方形/長方形 66">
            <a:extLst>
              <a:ext uri="{FF2B5EF4-FFF2-40B4-BE49-F238E27FC236}">
                <a16:creationId xmlns:a16="http://schemas.microsoft.com/office/drawing/2014/main" id="{0BB07293-2BBF-48E6-880B-494E5B6FD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39290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上顎左側臼歯部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87A2CB1-1B9C-4A62-B6DD-B6D381DF4FB7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正方形/長方形 1">
            <a:extLst>
              <a:ext uri="{FF2B5EF4-FFF2-40B4-BE49-F238E27FC236}">
                <a16:creationId xmlns:a16="http://schemas.microsoft.com/office/drawing/2014/main" id="{2E815D09-EF62-4FA0-9291-BC565FB0FD45}"/>
              </a:ext>
            </a:extLst>
          </p:cNvPr>
          <p:cNvSpPr>
            <a:spLocks noChangeArrowheads="1"/>
          </p:cNvSpPr>
          <p:nvPr/>
        </p:nvSpPr>
        <p:spPr bwMode="auto">
          <a:xfrm rot="-2168428">
            <a:off x="3236913" y="2784475"/>
            <a:ext cx="38179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17</a:t>
            </a:r>
            <a:r>
              <a:rPr lang="ja-JP" altLang="en-US" sz="40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枚法の場合に追加して下さい。</a:t>
            </a:r>
            <a:endParaRPr lang="en-US" altLang="ja-JP" sz="40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8105421-9AF7-47C7-A029-66D2FDFBE16E}"/>
              </a:ext>
            </a:extLst>
          </p:cNvPr>
          <p:cNvSpPr/>
          <p:nvPr/>
        </p:nvSpPr>
        <p:spPr>
          <a:xfrm>
            <a:off x="1643063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ECE6CA-FA22-4469-8DE1-84FD85191777}"/>
              </a:ext>
            </a:extLst>
          </p:cNvPr>
          <p:cNvSpPr/>
          <p:nvPr/>
        </p:nvSpPr>
        <p:spPr>
          <a:xfrm>
            <a:off x="4000500" y="4286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7700CE4-0D67-45BE-9CE3-0577548A09EB}"/>
              </a:ext>
            </a:extLst>
          </p:cNvPr>
          <p:cNvSpPr/>
          <p:nvPr/>
        </p:nvSpPr>
        <p:spPr>
          <a:xfrm>
            <a:off x="6357938" y="4286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3CFED3C-0A5D-43A0-B4BD-69F7CD2670AC}"/>
              </a:ext>
            </a:extLst>
          </p:cNvPr>
          <p:cNvSpPr/>
          <p:nvPr/>
        </p:nvSpPr>
        <p:spPr>
          <a:xfrm>
            <a:off x="1643063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5B0C81-EC98-41D4-A6E9-F2FDE8FBE57C}"/>
              </a:ext>
            </a:extLst>
          </p:cNvPr>
          <p:cNvSpPr/>
          <p:nvPr/>
        </p:nvSpPr>
        <p:spPr>
          <a:xfrm>
            <a:off x="4000500" y="193992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8BC8429-43F0-40F2-BF82-0A71F2A776BB}"/>
              </a:ext>
            </a:extLst>
          </p:cNvPr>
          <p:cNvSpPr/>
          <p:nvPr/>
        </p:nvSpPr>
        <p:spPr>
          <a:xfrm>
            <a:off x="6357938" y="193992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2FF1257-D13F-43B6-9486-C2D904A430F3}"/>
              </a:ext>
            </a:extLst>
          </p:cNvPr>
          <p:cNvSpPr/>
          <p:nvPr/>
        </p:nvSpPr>
        <p:spPr>
          <a:xfrm>
            <a:off x="1643063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051E88D-8780-42D3-90F2-699A6FA2BADE}"/>
              </a:ext>
            </a:extLst>
          </p:cNvPr>
          <p:cNvSpPr/>
          <p:nvPr/>
        </p:nvSpPr>
        <p:spPr>
          <a:xfrm>
            <a:off x="4000500" y="3582988"/>
            <a:ext cx="2214563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52C0DC-9634-4D6C-84EE-3C4717BB2C19}"/>
              </a:ext>
            </a:extLst>
          </p:cNvPr>
          <p:cNvSpPr/>
          <p:nvPr/>
        </p:nvSpPr>
        <p:spPr>
          <a:xfrm>
            <a:off x="6357938" y="3582988"/>
            <a:ext cx="2214562" cy="143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EDD1A13-98DC-4769-9D39-684BC3A141E4}"/>
              </a:ext>
            </a:extLst>
          </p:cNvPr>
          <p:cNvSpPr/>
          <p:nvPr/>
        </p:nvSpPr>
        <p:spPr>
          <a:xfrm>
            <a:off x="1643063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32E7B0-FD6D-4D5D-8A5C-EEC405F13C72}"/>
              </a:ext>
            </a:extLst>
          </p:cNvPr>
          <p:cNvSpPr/>
          <p:nvPr/>
        </p:nvSpPr>
        <p:spPr>
          <a:xfrm>
            <a:off x="4000500" y="5083175"/>
            <a:ext cx="2214563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11129AF-4AA2-4573-ABAF-64454AFF89E4}"/>
              </a:ext>
            </a:extLst>
          </p:cNvPr>
          <p:cNvSpPr/>
          <p:nvPr/>
        </p:nvSpPr>
        <p:spPr>
          <a:xfrm>
            <a:off x="6357938" y="5083175"/>
            <a:ext cx="2214562" cy="1439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D257539-DBF7-4AAA-8ADF-727DD727B478}"/>
              </a:ext>
            </a:extLst>
          </p:cNvPr>
          <p:cNvSpPr/>
          <p:nvPr/>
        </p:nvSpPr>
        <p:spPr>
          <a:xfrm>
            <a:off x="142875" y="58738"/>
            <a:ext cx="3532188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+mj-ea"/>
                <a:ea typeface="+mj-ea"/>
              </a:rPr>
              <a:t>初診時：○○○○年○○月○○日</a:t>
            </a:r>
          </a:p>
        </p:txBody>
      </p:sp>
      <p:sp>
        <p:nvSpPr>
          <p:cNvPr id="8208" name="正方形/長方形 15">
            <a:extLst>
              <a:ext uri="{FF2B5EF4-FFF2-40B4-BE49-F238E27FC236}">
                <a16:creationId xmlns:a16="http://schemas.microsoft.com/office/drawing/2014/main" id="{8D7778FB-4F46-482A-8A8E-8B8FEE1AE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6500813"/>
            <a:ext cx="5294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最新メインテナンス</a:t>
            </a:r>
            <a:r>
              <a:rPr lang="en-US" altLang="ja-JP">
                <a:latin typeface="Calibri" panose="020F0502020204030204" pitchFamily="34" charset="0"/>
              </a:rPr>
              <a:t>/SPT</a:t>
            </a:r>
            <a:r>
              <a:rPr lang="ja-JP" altLang="en-US">
                <a:latin typeface="Calibri" panose="020F0502020204030204" pitchFamily="34" charset="0"/>
              </a:rPr>
              <a:t>時</a:t>
            </a:r>
            <a:r>
              <a:rPr lang="ja-JP" altLang="en-US">
                <a:latin typeface="ＭＳ Ｐゴシック" panose="020B0600070205080204" pitchFamily="50" charset="-128"/>
              </a:rPr>
              <a:t>：○○○○年○○月○○日</a:t>
            </a:r>
          </a:p>
        </p:txBody>
      </p:sp>
      <p:sp>
        <p:nvSpPr>
          <p:cNvPr id="8209" name="正方形/長方形 16">
            <a:extLst>
              <a:ext uri="{FF2B5EF4-FFF2-40B4-BE49-F238E27FC236}">
                <a16:creationId xmlns:a16="http://schemas.microsoft.com/office/drawing/2014/main" id="{FE350A0C-20E3-4643-B369-37816007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21456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頬側</a:t>
            </a:r>
          </a:p>
        </p:txBody>
      </p:sp>
      <p:sp>
        <p:nvSpPr>
          <p:cNvPr id="8210" name="正方形/長方形 17">
            <a:extLst>
              <a:ext uri="{FF2B5EF4-FFF2-40B4-BE49-F238E27FC236}">
                <a16:creationId xmlns:a16="http://schemas.microsoft.com/office/drawing/2014/main" id="{DD8E0FE8-D9D0-42DA-855C-64F25CE1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唇側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11" name="正方形/長方形 18">
            <a:extLst>
              <a:ext uri="{FF2B5EF4-FFF2-40B4-BE49-F238E27FC236}">
                <a16:creationId xmlns:a16="http://schemas.microsoft.com/office/drawing/2014/main" id="{7B56E80C-645C-49B1-BDEE-8CC3D9C39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221456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12" name="正方形/長方形 19">
            <a:extLst>
              <a:ext uri="{FF2B5EF4-FFF2-40B4-BE49-F238E27FC236}">
                <a16:creationId xmlns:a16="http://schemas.microsoft.com/office/drawing/2014/main" id="{7C9C9592-F40D-4656-A569-0BC215471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785813"/>
            <a:ext cx="1428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</p:txBody>
      </p:sp>
      <p:sp>
        <p:nvSpPr>
          <p:cNvPr id="8213" name="正方形/長方形 20">
            <a:extLst>
              <a:ext uri="{FF2B5EF4-FFF2-40B4-BE49-F238E27FC236}">
                <a16:creationId xmlns:a16="http://schemas.microsoft.com/office/drawing/2014/main" id="{AEAAB45F-CA72-417B-99A4-4E97F3EA8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14" name="正方形/長方形 21">
            <a:extLst>
              <a:ext uri="{FF2B5EF4-FFF2-40B4-BE49-F238E27FC236}">
                <a16:creationId xmlns:a16="http://schemas.microsoft.com/office/drawing/2014/main" id="{D26201BC-7DA9-44D0-BD67-B207B1278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5" y="785813"/>
            <a:ext cx="142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C319DCD-E0D3-4DE9-8690-1B2F0DDB4B27}"/>
              </a:ext>
            </a:extLst>
          </p:cNvPr>
          <p:cNvSpPr/>
          <p:nvPr/>
        </p:nvSpPr>
        <p:spPr>
          <a:xfrm>
            <a:off x="4357688" y="3000375"/>
            <a:ext cx="1758950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</a:t>
            </a:r>
            <a:r>
              <a:rPr lang="en-US" altLang="ja-JP" sz="1600" dirty="0">
                <a:latin typeface="+mj-ea"/>
                <a:ea typeface="+mj-ea"/>
              </a:rPr>
              <a:t>4 </a:t>
            </a:r>
            <a:r>
              <a:rPr lang="ja-JP" altLang="en-US" sz="1600" dirty="0">
                <a:latin typeface="+mj-ea"/>
                <a:ea typeface="+mj-ea"/>
              </a:rPr>
              <a:t>ｃｍ</a:t>
            </a:r>
          </a:p>
        </p:txBody>
      </p:sp>
      <p:sp>
        <p:nvSpPr>
          <p:cNvPr id="8216" name="正方形/長方形 23">
            <a:extLst>
              <a:ext uri="{FF2B5EF4-FFF2-40B4-BE49-F238E27FC236}">
                <a16:creationId xmlns:a16="http://schemas.microsoft.com/office/drawing/2014/main" id="{BCBDB5CD-6FBB-43E8-AE4A-F3B2BA379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8217" name="正方形/長方形 31">
            <a:extLst>
              <a:ext uri="{FF2B5EF4-FFF2-40B4-BE49-F238E27FC236}">
                <a16:creationId xmlns:a16="http://schemas.microsoft.com/office/drawing/2014/main" id="{16DF704F-BF68-428A-877E-75C0AD34E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5403850"/>
            <a:ext cx="14287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　頬側</a:t>
            </a:r>
          </a:p>
        </p:txBody>
      </p:sp>
      <p:sp>
        <p:nvSpPr>
          <p:cNvPr id="8218" name="正方形/長方形 32">
            <a:extLst>
              <a:ext uri="{FF2B5EF4-FFF2-40B4-BE49-F238E27FC236}">
                <a16:creationId xmlns:a16="http://schemas.microsoft.com/office/drawing/2014/main" id="{2C88E5E2-DE26-4EB4-8F93-4178A7F9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540385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唇側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19" name="正方形/長方形 33">
            <a:extLst>
              <a:ext uri="{FF2B5EF4-FFF2-40B4-BE49-F238E27FC236}">
                <a16:creationId xmlns:a16="http://schemas.microsoft.com/office/drawing/2014/main" id="{A120F43C-D488-49CD-8119-F127DAE52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3" y="540385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頬側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20" name="正方形/長方形 34">
            <a:extLst>
              <a:ext uri="{FF2B5EF4-FFF2-40B4-BE49-F238E27FC236}">
                <a16:creationId xmlns:a16="http://schemas.microsoft.com/office/drawing/2014/main" id="{FD19908B-87A5-4669-BA0E-A09B8434F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3975100"/>
            <a:ext cx="14287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下顎右側臼歯部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</p:txBody>
      </p:sp>
      <p:sp>
        <p:nvSpPr>
          <p:cNvPr id="8221" name="正方形/長方形 35">
            <a:extLst>
              <a:ext uri="{FF2B5EF4-FFF2-40B4-BE49-F238E27FC236}">
                <a16:creationId xmlns:a16="http://schemas.microsoft.com/office/drawing/2014/main" id="{324F255D-AAC3-429F-8D46-287D2F31E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397510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下顎前歯部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8222" name="正方形/長方形 36">
            <a:extLst>
              <a:ext uri="{FF2B5EF4-FFF2-40B4-BE49-F238E27FC236}">
                <a16:creationId xmlns:a16="http://schemas.microsoft.com/office/drawing/2014/main" id="{730B1754-F929-46B6-BB48-BFBC46FDF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5" y="3975100"/>
            <a:ext cx="1428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口腔内写真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下顎左側臼歯部</a:t>
            </a:r>
            <a:endParaRPr lang="en-US" altLang="ja-JP" sz="14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400">
                <a:latin typeface="Calibri" panose="020F0502020204030204" pitchFamily="34" charset="0"/>
              </a:rPr>
              <a:t>　　　舌側</a:t>
            </a:r>
          </a:p>
          <a:p>
            <a:pPr eaLnBrk="1" hangingPunct="1"/>
            <a:endParaRPr lang="ja-JP" altLang="en-US" sz="1400">
              <a:latin typeface="Calibri" panose="020F050202020403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2F787E0-4F23-4208-8D39-EF5C3C3317E8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C573176-6DCC-45E3-80FC-F17A061F70E9}"/>
              </a:ext>
            </a:extLst>
          </p:cNvPr>
          <p:cNvSpPr/>
          <p:nvPr/>
        </p:nvSpPr>
        <p:spPr>
          <a:xfrm>
            <a:off x="1500188" y="3500438"/>
            <a:ext cx="7072312" cy="3240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39264F-ABFD-4DD6-BF4D-4EDECB1523B3}"/>
              </a:ext>
            </a:extLst>
          </p:cNvPr>
          <p:cNvSpPr/>
          <p:nvPr/>
        </p:nvSpPr>
        <p:spPr>
          <a:xfrm>
            <a:off x="1500188" y="142875"/>
            <a:ext cx="7072312" cy="3240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220" name="正方形/長方形 5">
            <a:extLst>
              <a:ext uri="{FF2B5EF4-FFF2-40B4-BE49-F238E27FC236}">
                <a16:creationId xmlns:a16="http://schemas.microsoft.com/office/drawing/2014/main" id="{541F3C33-C2F6-4BF2-9CCD-80643541D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2527300"/>
            <a:ext cx="1414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初診時：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  <p:sp>
        <p:nvSpPr>
          <p:cNvPr id="9221" name="正方形/長方形 6">
            <a:extLst>
              <a:ext uri="{FF2B5EF4-FFF2-40B4-BE49-F238E27FC236}">
                <a16:creationId xmlns:a16="http://schemas.microsoft.com/office/drawing/2014/main" id="{23F40AD0-D5CD-4110-BB60-0535454D4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9650" y="3500438"/>
            <a:ext cx="1408113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メインテナンス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en-US" altLang="ja-JP" sz="1600">
                <a:latin typeface="Calibri" panose="020F0502020204030204" pitchFamily="34" charset="0"/>
              </a:rPr>
              <a:t>/SPT</a:t>
            </a:r>
            <a:r>
              <a:rPr lang="ja-JP" altLang="en-US" sz="1600">
                <a:latin typeface="Calibri" panose="020F0502020204030204" pitchFamily="34" charset="0"/>
              </a:rPr>
              <a:t>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  <p:sp>
        <p:nvSpPr>
          <p:cNvPr id="9222" name="正方形/長方形 11">
            <a:extLst>
              <a:ext uri="{FF2B5EF4-FFF2-40B4-BE49-F238E27FC236}">
                <a16:creationId xmlns:a16="http://schemas.microsoft.com/office/drawing/2014/main" id="{1A641D4B-0CBA-4C1F-A268-D2536BDEE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063" y="1500188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9223" name="正方形/長方形 12">
            <a:extLst>
              <a:ext uri="{FF2B5EF4-FFF2-40B4-BE49-F238E27FC236}">
                <a16:creationId xmlns:a16="http://schemas.microsoft.com/office/drawing/2014/main" id="{42A1D06A-9F84-44B8-95EA-FBFE7403A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4786313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8231BC-892A-4E91-811F-175E55327BE5}"/>
              </a:ext>
            </a:extLst>
          </p:cNvPr>
          <p:cNvSpPr/>
          <p:nvPr/>
        </p:nvSpPr>
        <p:spPr>
          <a:xfrm>
            <a:off x="3300413" y="2714625"/>
            <a:ext cx="4200525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</a:t>
            </a:r>
            <a:r>
              <a:rPr lang="en-US" altLang="ja-JP" sz="1600" dirty="0">
                <a:latin typeface="+mj-ea"/>
                <a:ea typeface="+mj-ea"/>
              </a:rPr>
              <a:t>9 </a:t>
            </a:r>
            <a:r>
              <a:rPr lang="ja-JP" altLang="en-US" sz="1600" dirty="0">
                <a:latin typeface="+mj-ea"/>
                <a:ea typeface="+mj-ea"/>
              </a:rPr>
              <a:t>ｃｍ（</a:t>
            </a:r>
            <a:r>
              <a:rPr lang="en-US" altLang="ja-JP" sz="1600" dirty="0">
                <a:latin typeface="+mj-ea"/>
                <a:ea typeface="+mj-ea"/>
              </a:rPr>
              <a:t>14</a:t>
            </a:r>
            <a:r>
              <a:rPr lang="ja-JP" altLang="en-US" sz="1600" dirty="0">
                <a:latin typeface="+mj-ea"/>
                <a:ea typeface="+mj-ea"/>
              </a:rPr>
              <a:t>枚法は調整してください）</a:t>
            </a:r>
          </a:p>
        </p:txBody>
      </p:sp>
      <p:sp>
        <p:nvSpPr>
          <p:cNvPr id="9225" name="正方形/長方形 14">
            <a:extLst>
              <a:ext uri="{FF2B5EF4-FFF2-40B4-BE49-F238E27FC236}">
                <a16:creationId xmlns:a16="http://schemas.microsoft.com/office/drawing/2014/main" id="{6BAB6ED4-8BEC-4673-9BE8-C4143DD7F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17AC71D-5129-4CB2-8B08-F7BC3E9D2E68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正方形/長方形 22">
            <a:extLst>
              <a:ext uri="{FF2B5EF4-FFF2-40B4-BE49-F238E27FC236}">
                <a16:creationId xmlns:a16="http://schemas.microsoft.com/office/drawing/2014/main" id="{379A3C30-8410-47C6-A702-ACA70AC2BB61}"/>
              </a:ext>
            </a:extLst>
          </p:cNvPr>
          <p:cNvSpPr>
            <a:spLocks noChangeArrowheads="1"/>
          </p:cNvSpPr>
          <p:nvPr/>
        </p:nvSpPr>
        <p:spPr bwMode="auto">
          <a:xfrm rot="-2168428">
            <a:off x="911225" y="2890838"/>
            <a:ext cx="4016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solidFill>
                  <a:srgbClr val="AEF8C7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上下に分ける場合はこちらを使用して下さい。</a:t>
            </a:r>
            <a:endParaRPr lang="en-US" altLang="ja-JP" sz="2400">
              <a:solidFill>
                <a:srgbClr val="AEF8C7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243" name="正方形/長方形 23">
            <a:extLst>
              <a:ext uri="{FF2B5EF4-FFF2-40B4-BE49-F238E27FC236}">
                <a16:creationId xmlns:a16="http://schemas.microsoft.com/office/drawing/2014/main" id="{F1BE14DA-17B4-4C01-B8EF-78DD665DE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527050"/>
            <a:ext cx="1416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初診時：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  <p:sp>
        <p:nvSpPr>
          <p:cNvPr id="10244" name="正方形/長方形 24">
            <a:extLst>
              <a:ext uri="{FF2B5EF4-FFF2-40B4-BE49-F238E27FC236}">
                <a16:creationId xmlns:a16="http://schemas.microsoft.com/office/drawing/2014/main" id="{41C64A6B-C34B-4FCB-AB8A-794F17B0B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688" y="5599113"/>
            <a:ext cx="20875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メインテナンス</a:t>
            </a:r>
            <a:r>
              <a:rPr lang="en-US" altLang="ja-JP" sz="1600">
                <a:latin typeface="Calibri" panose="020F0502020204030204" pitchFamily="34" charset="0"/>
              </a:rPr>
              <a:t>/SPT</a:t>
            </a:r>
            <a:r>
              <a:rPr lang="ja-JP" altLang="en-US" sz="1600">
                <a:latin typeface="Calibri" panose="020F0502020204030204" pitchFamily="34" charset="0"/>
              </a:rPr>
              <a:t>時：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○○○○年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○○月○○日</a:t>
            </a:r>
          </a:p>
        </p:txBody>
      </p:sp>
      <p:sp>
        <p:nvSpPr>
          <p:cNvPr id="10245" name="正方形/長方形 25">
            <a:extLst>
              <a:ext uri="{FF2B5EF4-FFF2-40B4-BE49-F238E27FC236}">
                <a16:creationId xmlns:a16="http://schemas.microsoft.com/office/drawing/2014/main" id="{08664CF4-E5C5-45BB-A2B8-2A5E24C26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905000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　上顎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10246" name="正方形/長方形 26">
            <a:extLst>
              <a:ext uri="{FF2B5EF4-FFF2-40B4-BE49-F238E27FC236}">
                <a16:creationId xmlns:a16="http://schemas.microsoft.com/office/drawing/2014/main" id="{1B38D727-6B40-4295-B946-7F32A98FE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4143375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エックス線写真　上顎</a:t>
            </a:r>
            <a:endParaRPr lang="en-US" altLang="ja-JP" sz="1400"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1400">
                <a:latin typeface="Calibri" panose="020F0502020204030204" pitchFamily="34" charset="0"/>
              </a:rPr>
              <a:t>（</a:t>
            </a:r>
            <a:r>
              <a:rPr lang="en-US" altLang="ja-JP" sz="1400">
                <a:latin typeface="Calibri" panose="020F0502020204030204" pitchFamily="34" charset="0"/>
              </a:rPr>
              <a:t>10</a:t>
            </a:r>
            <a:r>
              <a:rPr lang="ja-JP" altLang="en-US" sz="1400">
                <a:latin typeface="Calibri" panose="020F0502020204030204" pitchFamily="34" charset="0"/>
              </a:rPr>
              <a:t>枚法　または　</a:t>
            </a:r>
            <a:r>
              <a:rPr lang="en-US" altLang="ja-JP" sz="1400">
                <a:latin typeface="Calibri" panose="020F0502020204030204" pitchFamily="34" charset="0"/>
              </a:rPr>
              <a:t>14</a:t>
            </a:r>
            <a:r>
              <a:rPr lang="ja-JP" altLang="en-US" sz="1400">
                <a:latin typeface="Calibri" panose="020F0502020204030204" pitchFamily="34" charset="0"/>
              </a:rPr>
              <a:t>枚法）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13A0452-8D5E-4FEE-9936-29AFD273216D}"/>
              </a:ext>
            </a:extLst>
          </p:cNvPr>
          <p:cNvSpPr/>
          <p:nvPr/>
        </p:nvSpPr>
        <p:spPr>
          <a:xfrm>
            <a:off x="4029075" y="2571750"/>
            <a:ext cx="4200525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５</a:t>
            </a:r>
            <a:r>
              <a:rPr lang="en-US" altLang="ja-JP" sz="1600" dirty="0">
                <a:latin typeface="+mj-ea"/>
                <a:ea typeface="+mj-ea"/>
              </a:rPr>
              <a:t> </a:t>
            </a:r>
            <a:r>
              <a:rPr lang="ja-JP" altLang="en-US" sz="1600" dirty="0">
                <a:latin typeface="+mj-ea"/>
                <a:ea typeface="+mj-ea"/>
              </a:rPr>
              <a:t>ｃｍ（</a:t>
            </a:r>
            <a:r>
              <a:rPr lang="en-US" altLang="ja-JP" sz="1600" dirty="0">
                <a:latin typeface="+mj-ea"/>
                <a:ea typeface="+mj-ea"/>
              </a:rPr>
              <a:t>14</a:t>
            </a:r>
            <a:r>
              <a:rPr lang="ja-JP" altLang="en-US" sz="1600" dirty="0">
                <a:latin typeface="+mj-ea"/>
                <a:ea typeface="+mj-ea"/>
              </a:rPr>
              <a:t>枚法は調整してください）</a:t>
            </a:r>
          </a:p>
        </p:txBody>
      </p:sp>
      <p:sp>
        <p:nvSpPr>
          <p:cNvPr id="10248" name="正方形/長方形 28">
            <a:extLst>
              <a:ext uri="{FF2B5EF4-FFF2-40B4-BE49-F238E27FC236}">
                <a16:creationId xmlns:a16="http://schemas.microsoft.com/office/drawing/2014/main" id="{6E87CB67-757C-4989-B58D-1C09F102C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688" y="6572250"/>
            <a:ext cx="1928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Calibri" panose="020F0502020204030204" pitchFamily="34" charset="0"/>
              </a:rPr>
              <a:t>申請者氏名：○○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E945E36-B354-41D5-8C94-D4A7E349864B}"/>
              </a:ext>
            </a:extLst>
          </p:cNvPr>
          <p:cNvSpPr/>
          <p:nvPr/>
        </p:nvSpPr>
        <p:spPr>
          <a:xfrm>
            <a:off x="1214438" y="1428750"/>
            <a:ext cx="7929562" cy="1785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837BC32-BAFE-40DE-A5AD-F260A567D3D6}"/>
              </a:ext>
            </a:extLst>
          </p:cNvPr>
          <p:cNvSpPr/>
          <p:nvPr/>
        </p:nvSpPr>
        <p:spPr>
          <a:xfrm>
            <a:off x="1214438" y="3714750"/>
            <a:ext cx="7929562" cy="1785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B1B7F39-AAEC-41E6-893B-B1E385E96F0C}"/>
              </a:ext>
            </a:extLst>
          </p:cNvPr>
          <p:cNvSpPr/>
          <p:nvPr/>
        </p:nvSpPr>
        <p:spPr>
          <a:xfrm>
            <a:off x="4086225" y="4929188"/>
            <a:ext cx="4200525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サイズ：高さ ５</a:t>
            </a:r>
            <a:r>
              <a:rPr lang="en-US" altLang="ja-JP" sz="1600" dirty="0">
                <a:latin typeface="+mj-ea"/>
                <a:ea typeface="+mj-ea"/>
              </a:rPr>
              <a:t> </a:t>
            </a:r>
            <a:r>
              <a:rPr lang="ja-JP" altLang="en-US" sz="1600" dirty="0">
                <a:latin typeface="+mj-ea"/>
                <a:ea typeface="+mj-ea"/>
              </a:rPr>
              <a:t>ｃｍ（</a:t>
            </a:r>
            <a:r>
              <a:rPr lang="en-US" altLang="ja-JP" sz="1600" dirty="0">
                <a:latin typeface="+mj-ea"/>
                <a:ea typeface="+mj-ea"/>
              </a:rPr>
              <a:t>14</a:t>
            </a:r>
            <a:r>
              <a:rPr lang="ja-JP" altLang="en-US" sz="1600" dirty="0">
                <a:latin typeface="+mj-ea"/>
                <a:ea typeface="+mj-ea"/>
              </a:rPr>
              <a:t>枚法は調整してください）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50B05D5-DA19-4ED8-81FB-E007CF24B8A8}"/>
              </a:ext>
            </a:extLst>
          </p:cNvPr>
          <p:cNvSpPr/>
          <p:nvPr/>
        </p:nvSpPr>
        <p:spPr>
          <a:xfrm>
            <a:off x="8572500" y="49213"/>
            <a:ext cx="1785938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  <a:ea typeface="+mj-ea"/>
              </a:rPr>
              <a:t>初診時○○才、○性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1142</Words>
  <Application>Microsoft Office PowerPoint</Application>
  <PresentationFormat>35mm スライド</PresentationFormat>
  <Paragraphs>253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Arial</vt:lpstr>
      <vt:lpstr>ＭＳ Ｐゴシック</vt:lpstr>
      <vt:lpstr>Calibri</vt:lpstr>
      <vt:lpstr>HGP創英角ﾎﾟｯﾌﾟ体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Yasushi Furuichi</dc:creator>
  <cp:lastModifiedBy>中村 聡</cp:lastModifiedBy>
  <cp:revision>44</cp:revision>
  <dcterms:created xsi:type="dcterms:W3CDTF">2009-10-14T10:02:08Z</dcterms:created>
  <dcterms:modified xsi:type="dcterms:W3CDTF">2021-11-29T05:15:04Z</dcterms:modified>
</cp:coreProperties>
</file>