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70" r:id="rId5"/>
    <p:sldId id="256" r:id="rId6"/>
    <p:sldId id="261" r:id="rId7"/>
    <p:sldId id="271" r:id="rId8"/>
    <p:sldId id="276" r:id="rId9"/>
    <p:sldId id="287" r:id="rId10"/>
    <p:sldId id="280" r:id="rId11"/>
    <p:sldId id="281" r:id="rId12"/>
    <p:sldId id="278" r:id="rId13"/>
    <p:sldId id="279" r:id="rId14"/>
    <p:sldId id="283" r:id="rId15"/>
    <p:sldId id="284" r:id="rId16"/>
    <p:sldId id="285" r:id="rId17"/>
    <p:sldId id="286" r:id="rId18"/>
    <p:sldId id="288" r:id="rId19"/>
    <p:sldId id="290" r:id="rId20"/>
    <p:sldId id="291" r:id="rId21"/>
    <p:sldId id="292" r:id="rId22"/>
    <p:sldId id="274" r:id="rId23"/>
    <p:sldId id="275" r:id="rId24"/>
    <p:sldId id="263" r:id="rId25"/>
  </p:sldIdLst>
  <p:sldSz cx="10287000" cy="6858000" type="35mm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8C7"/>
    <a:srgbClr val="D1FBD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94660"/>
  </p:normalViewPr>
  <p:slideViewPr>
    <p:cSldViewPr>
      <p:cViewPr varScale="1">
        <p:scale>
          <a:sx n="62" d="100"/>
          <a:sy n="62" d="100"/>
        </p:scale>
        <p:origin x="66" y="55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BCFC483B-F364-40DC-ADB5-90143F9047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56D243-2B4B-45AD-ADB8-C5864D38DC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BD1A31B-A063-480F-A648-DAE569AA2BD2}" type="datetimeFigureOut">
              <a:rPr lang="ja-JP" altLang="en-US"/>
              <a:pPr>
                <a:defRPr/>
              </a:pPr>
              <a:t>2024/8/13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6B5EFD4A-9502-42B0-B6E3-CCEE661EED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739775"/>
            <a:ext cx="55483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6FCB8C26-0D2D-4B14-9BDD-83CA36FFE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0A1A7B5-B9EB-41A6-965E-FC34C51D93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BD6A64-3D54-4DFE-90D6-5800A1FF3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109FAB2-AB8A-494B-8A4E-A13A82A59B1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9FAB2-AB8A-494B-8A4E-A13A82A59B11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458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9FAB2-AB8A-494B-8A4E-A13A82A59B11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316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9FAB2-AB8A-494B-8A4E-A13A82A59B11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58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9FAB2-AB8A-494B-8A4E-A13A82A59B11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116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1F378-5907-465B-B417-CAE27400A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E756-162A-4884-B808-B3705DAFF381}" type="datetime1">
              <a:rPr lang="ja-JP" altLang="en-US"/>
              <a:pPr>
                <a:defRPr/>
              </a:pPr>
              <a:t>2024/8/13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02BCE06-784E-4A31-A206-F68827FA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申請者：○○</a:t>
            </a:r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8A5FB02-B6EF-44B3-893A-1E22F195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B5A11-AF87-4A9B-AB09-C12042FCD4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566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44C28D5-6D4F-4E8B-92F3-AB2C69C9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456D8-E175-4996-A84B-F025E4E52F83}" type="datetime1">
              <a:rPr lang="ja-JP" altLang="en-US"/>
              <a:pPr>
                <a:defRPr/>
              </a:pPr>
              <a:t>2024/8/13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6067E8E-E5FF-4A7C-8A38-16CC7225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申請者：○○</a:t>
            </a:r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0ADE0F5-30D5-4EA3-ABC9-8C2B7337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7D30A-FC2C-4F4F-B9D3-484F5121C8E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251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3DF93F-F800-47FD-A12E-7438EF5E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E07C-F897-4BC2-811F-482C6E7C3306}" type="datetime1">
              <a:rPr lang="ja-JP" altLang="en-US"/>
              <a:pPr>
                <a:defRPr/>
              </a:pPr>
              <a:t>2024/8/13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366BB39-762A-4D65-BEDD-F4F71F84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申請者：○○</a:t>
            </a:r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E712059-FA17-4606-8393-E0D128A6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30293-9133-468E-8B43-201FBB16601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638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68DA57-5A2F-41D2-AE6C-E718C443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B392-2D31-4319-AE86-79DD73F27729}" type="datetime1">
              <a:rPr lang="ja-JP" altLang="en-US"/>
              <a:pPr>
                <a:defRPr/>
              </a:pPr>
              <a:t>2024/8/13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12C789C-5CE5-46AB-AF35-625161B2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申請者：○○</a:t>
            </a:r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136727A-9A9D-4BDB-92D5-13D824A5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603FD-2439-475C-B88D-DAD74714E8F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853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55B4C9-DA47-451C-9ECF-771FE110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C61B-A605-4C9A-8E95-E87B89036ADB}" type="datetime1">
              <a:rPr lang="ja-JP" altLang="en-US"/>
              <a:pPr>
                <a:defRPr/>
              </a:pPr>
              <a:t>2024/8/13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3E6A854-C2A4-4666-9503-3A2CF7EC7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申請者：○○</a:t>
            </a:r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F98AC6-BCDD-4C9C-9C60-F59F3C81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2E1AB-1B65-4606-8AD1-8890C640022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76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40737F7-BD73-4BE9-8EEF-8D7DCB50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277B-46EA-4A85-81ED-EFCFA1D3CABF}" type="datetime1">
              <a:rPr lang="ja-JP" altLang="en-US"/>
              <a:pPr>
                <a:defRPr/>
              </a:pPr>
              <a:t>2024/8/13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5474205-F6BD-41D6-A868-65F49CE7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申請者：○○</a:t>
            </a:r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CF08EC48-4734-4B84-B8DA-3ED7DDB0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D3725-A47A-4B20-821F-5B00254674E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780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1E87F736-0821-4C7A-87CE-4FA20B43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BF47-2182-47BB-9BE2-0F87020135EE}" type="datetime1">
              <a:rPr lang="ja-JP" altLang="en-US"/>
              <a:pPr>
                <a:defRPr/>
              </a:pPr>
              <a:t>2024/8/13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A9D4AC35-6FDD-4B53-9AD4-CFF2EE0B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申請者：○○</a:t>
            </a:r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87C07BC-841B-4664-9D79-4C94C5E49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03258-13EE-43E3-B061-472558C00F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902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4E8ED79F-71D1-46BE-841B-3E5F4DA8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FE21-905A-4224-B266-A85E083C70F5}" type="datetime1">
              <a:rPr lang="ja-JP" altLang="en-US"/>
              <a:pPr>
                <a:defRPr/>
              </a:pPr>
              <a:t>2024/8/13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3F404C29-7C94-41F3-A67D-AC50268A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申請者：○○</a:t>
            </a:r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EF38696D-CD3D-4687-83D6-72C9F9E9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A8332-7521-4869-9D9B-F2039035C73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754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E6C9E5F0-0F4F-4FCC-B323-901C4735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D8B6-2539-45F7-97D3-F9EDEA503099}" type="datetime1">
              <a:rPr lang="ja-JP" altLang="en-US"/>
              <a:pPr>
                <a:defRPr/>
              </a:pPr>
              <a:t>2024/8/13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AB2B786F-F446-4A74-8519-021A07A2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申請者：○○</a:t>
            </a:r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28B16606-DA6A-464A-85F7-3D11B077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AFC31-C727-44B0-97E3-B3AF2CAB83C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581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78561B9-D6F3-49BC-BF09-4A95A3CDC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5D0FF-7103-4ABC-BC45-6EF200150189}" type="datetime1">
              <a:rPr lang="ja-JP" altLang="en-US"/>
              <a:pPr>
                <a:defRPr/>
              </a:pPr>
              <a:t>2024/8/13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59F1ACB-36D9-4232-9CA9-8F71A762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申請者：○○</a:t>
            </a:r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9559C6F7-D4E4-4D46-B5A5-D92F7224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C37DB-A7B2-44AF-BC26-19156C5998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430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5480760-0C66-4CF0-8C3E-A4330B78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6E47-1D6A-4679-B89A-8C734E47EBE8}" type="datetime1">
              <a:rPr lang="ja-JP" altLang="en-US"/>
              <a:pPr>
                <a:defRPr/>
              </a:pPr>
              <a:t>2024/8/13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226726F-5AF5-48A5-9A05-1CD0D9D0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申請者：○○</a:t>
            </a:r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0240028-B05F-4C2D-9E40-3A07B61C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DF48D-CFCE-4806-8F7B-411EB6FBF60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462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536D1725-D352-4217-B812-C25BE70F91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44302DE6-C88C-444B-90A7-846DFCF68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44BFE0C-94AA-4719-81EE-9BC5E5D87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73DB714-EBB8-445A-84A1-94BD40A0F29B}" type="datetime1">
              <a:rPr lang="ja-JP" altLang="en-US"/>
              <a:pPr>
                <a:defRPr/>
              </a:pPr>
              <a:t>2024/8/13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5AA6169-3AD8-4101-A634-E7DDEF500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申請者：○○</a:t>
            </a:r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3FEFB28-89C2-4F50-967D-C18F2DBB9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4459B20-1E30-4003-8B47-35890D793AD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テキスト ボックス 3">
            <a:extLst>
              <a:ext uri="{FF2B5EF4-FFF2-40B4-BE49-F238E27FC236}">
                <a16:creationId xmlns:a16="http://schemas.microsoft.com/office/drawing/2014/main" id="{2E8F7E46-D0B2-4BCE-9E45-A991633C0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55613"/>
            <a:ext cx="9575800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ＭＳ Ｐゴシック" panose="020B0600070205080204" pitchFamily="50" charset="-128"/>
              </a:rPr>
              <a:t>認定歯科衛生士試験　「症例提出用テンプレート」　利用に関する留意点（</a:t>
            </a:r>
            <a:r>
              <a:rPr lang="en-US" altLang="ja-JP" sz="2800">
                <a:latin typeface="ＭＳ Ｐゴシック" panose="020B0600070205080204" pitchFamily="50" charset="-128"/>
              </a:rPr>
              <a:t>2024.7.26update</a:t>
            </a:r>
            <a:r>
              <a:rPr lang="ja-JP" altLang="en-US" sz="2800" dirty="0">
                <a:latin typeface="ＭＳ Ｐゴシック" panose="020B0600070205080204" pitchFamily="50" charset="-128"/>
              </a:rPr>
              <a:t>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793686-528A-4E0B-B27F-EB1E025D8E56}"/>
              </a:ext>
            </a:extLst>
          </p:cNvPr>
          <p:cNvSpPr txBox="1"/>
          <p:nvPr/>
        </p:nvSpPr>
        <p:spPr>
          <a:xfrm>
            <a:off x="658154" y="1581150"/>
            <a:ext cx="9165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6088" indent="-4460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latin typeface="+mj-ea"/>
                <a:ea typeface="+mj-ea"/>
              </a:rPr>
              <a:t>●　提出症例視覚資料の表紙と口腔内写真５枚法の提出は必須です（テンプレート ２、３、４）。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5A6EBF-BCFC-43FC-984F-5C79DD12D03A}"/>
              </a:ext>
            </a:extLst>
          </p:cNvPr>
          <p:cNvSpPr txBox="1"/>
          <p:nvPr/>
        </p:nvSpPr>
        <p:spPr>
          <a:xfrm>
            <a:off x="658154" y="2336195"/>
            <a:ext cx="9165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latin typeface="+mj-ea"/>
                <a:ea typeface="+mj-ea"/>
              </a:rPr>
              <a:t>●　各ページに薄緑で書かれた要領に沿って作成してください。　</a:t>
            </a:r>
          </a:p>
        </p:txBody>
      </p:sp>
      <p:sp>
        <p:nvSpPr>
          <p:cNvPr id="3077" name="テキスト ボックス 9">
            <a:extLst>
              <a:ext uri="{FF2B5EF4-FFF2-40B4-BE49-F238E27FC236}">
                <a16:creationId xmlns:a16="http://schemas.microsoft.com/office/drawing/2014/main" id="{69539017-66BE-4D9E-B6AF-1B54C7741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54" y="2783464"/>
            <a:ext cx="9165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446088" indent="-446088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ＭＳ Ｐゴシック" panose="020B0600070205080204" pitchFamily="50" charset="-128"/>
              </a:rPr>
              <a:t>●　提出の際は、各ページに薄緑で書かれた要領とこのページならびに未使用のページを削除してください。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B01CAF-2DC4-4411-A51B-5ECC3A6F7EF2}"/>
              </a:ext>
            </a:extLst>
          </p:cNvPr>
          <p:cNvSpPr txBox="1"/>
          <p:nvPr/>
        </p:nvSpPr>
        <p:spPr>
          <a:xfrm>
            <a:off x="658154" y="4293554"/>
            <a:ext cx="9165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6088" indent="-4460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latin typeface="+mj-ea"/>
                <a:ea typeface="+mj-ea"/>
              </a:rPr>
              <a:t>●　義歯装着症例に関しては、義歯未装着の写真に加えて、装着時の写真を加えてください（テンプレート ９、１０、１１、１２、１３、１４）。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 </a:t>
            </a:r>
            <a:r>
              <a:rPr lang="ja-JP" altLang="en-US" sz="2000" dirty="0">
                <a:latin typeface="+mj-ea"/>
                <a:ea typeface="+mj-ea"/>
              </a:rPr>
              <a:t>　</a:t>
            </a:r>
          </a:p>
        </p:txBody>
      </p:sp>
      <p:sp>
        <p:nvSpPr>
          <p:cNvPr id="7" name="テキスト ボックス 9">
            <a:extLst>
              <a:ext uri="{FF2B5EF4-FFF2-40B4-BE49-F238E27FC236}">
                <a16:creationId xmlns:a16="http://schemas.microsoft.com/office/drawing/2014/main" id="{5DC19F31-EEBF-4C5A-9094-FB36505A8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54" y="5048597"/>
            <a:ext cx="916529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446088" indent="-446088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ＭＳ Ｐゴシック" panose="020B0600070205080204" pitchFamily="50" charset="-128"/>
              </a:rPr>
              <a:t>●　すべての症例において、全顎エックス線写真（デンタル</a:t>
            </a:r>
            <a:r>
              <a:rPr lang="en-US" altLang="ja-JP" sz="2000" dirty="0">
                <a:latin typeface="ＭＳ Ｐゴシック" panose="020B0600070205080204" pitchFamily="50" charset="-128"/>
              </a:rPr>
              <a:t>10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枚法（</a:t>
            </a:r>
            <a:r>
              <a:rPr lang="en-US" altLang="ja-JP" sz="2000" dirty="0">
                <a:latin typeface="ＭＳ Ｐゴシック" panose="020B0600070205080204" pitchFamily="50" charset="-128"/>
              </a:rPr>
              <a:t>14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枚法）もしくはパノラマエックス線写真）を添付すること。添付する全顎エックス線写真は、初診時と最新</a:t>
            </a:r>
            <a:r>
              <a:rPr lang="en-US" altLang="ja-JP" sz="2000" dirty="0">
                <a:latin typeface="ＭＳ Ｐゴシック" panose="020B0600070205080204" pitchFamily="50" charset="-128"/>
              </a:rPr>
              <a:t>SPT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時の２つの時点での提出とする。ただし、初診がエックス線写真義務化のルールを案内した時期</a:t>
            </a:r>
            <a:r>
              <a:rPr lang="en-US" altLang="ja-JP" sz="2000" dirty="0">
                <a:latin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令和</a:t>
            </a:r>
            <a:r>
              <a:rPr lang="en-US" altLang="ja-JP" sz="2000" dirty="0">
                <a:latin typeface="ＭＳ Ｐゴシック" panose="020B0600070205080204" pitchFamily="50" charset="-128"/>
              </a:rPr>
              <a:t>3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（</a:t>
            </a:r>
            <a:r>
              <a:rPr lang="en-US" altLang="ja-JP" sz="2000" dirty="0">
                <a:latin typeface="ＭＳ Ｐゴシック" panose="020B0600070205080204" pitchFamily="50" charset="-128"/>
              </a:rPr>
              <a:t>2021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）年秋季学術大会</a:t>
            </a:r>
            <a:r>
              <a:rPr lang="en-US" altLang="ja-JP" sz="2000" dirty="0">
                <a:latin typeface="ＭＳ Ｐゴシック" panose="020B0600070205080204" pitchFamily="50" charset="-128"/>
              </a:rPr>
              <a:t>)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より前の場合などは提出できない理由を記載すること。</a:t>
            </a:r>
            <a:endParaRPr lang="ja-JP" altLang="en-US" sz="2000" strike="sngStrike" dirty="0">
              <a:latin typeface="ＭＳ Ｐゴシック" panose="020B0600070205080204" pitchFamily="50" charset="-128"/>
            </a:endParaRPr>
          </a:p>
        </p:txBody>
      </p:sp>
      <p:sp>
        <p:nvSpPr>
          <p:cNvPr id="2" name="テキスト ボックス 9">
            <a:extLst>
              <a:ext uri="{FF2B5EF4-FFF2-40B4-BE49-F238E27FC236}">
                <a16:creationId xmlns:a16="http://schemas.microsoft.com/office/drawing/2014/main" id="{B6828117-7DBA-576F-3C28-B8C721930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54" y="3538509"/>
            <a:ext cx="9165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446088" indent="-446088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ＭＳ Ｐゴシック" panose="020B0600070205080204" pitchFamily="50" charset="-128"/>
              </a:rPr>
              <a:t>●　９枚法または１１枚法の場合は、５枚法のテンプレートに追加してそれぞれのテンプレートを使用してください（テンプレート ５，６，７，８） 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8328ED-988A-4DA7-B2AE-87489FFC405C}"/>
              </a:ext>
            </a:extLst>
          </p:cNvPr>
          <p:cNvSpPr/>
          <p:nvPr/>
        </p:nvSpPr>
        <p:spPr>
          <a:xfrm>
            <a:off x="1922463" y="608013"/>
            <a:ext cx="2347912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C25D819-93DC-4042-915E-4C5C9B74B26E}"/>
              </a:ext>
            </a:extLst>
          </p:cNvPr>
          <p:cNvSpPr/>
          <p:nvPr/>
        </p:nvSpPr>
        <p:spPr>
          <a:xfrm>
            <a:off x="5243513" y="608013"/>
            <a:ext cx="2347912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4E8237-F065-4FA2-9AD6-A33D82DBA67E}"/>
              </a:ext>
            </a:extLst>
          </p:cNvPr>
          <p:cNvSpPr/>
          <p:nvPr/>
        </p:nvSpPr>
        <p:spPr>
          <a:xfrm>
            <a:off x="1930400" y="2744788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273465D-EC0B-4BB1-86E7-F92D9DBD41F6}"/>
              </a:ext>
            </a:extLst>
          </p:cNvPr>
          <p:cNvSpPr/>
          <p:nvPr/>
        </p:nvSpPr>
        <p:spPr>
          <a:xfrm>
            <a:off x="5243513" y="2744788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151" name="正方形/長方形 15">
            <a:extLst>
              <a:ext uri="{FF2B5EF4-FFF2-40B4-BE49-F238E27FC236}">
                <a16:creationId xmlns:a16="http://schemas.microsoft.com/office/drawing/2014/main" id="{6E1A2FE5-F9E1-4706-9249-86A1AB1BA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545013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最新メインテナンスまたは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6153" name="正方形/長方形 36">
            <a:extLst>
              <a:ext uri="{FF2B5EF4-FFF2-40B4-BE49-F238E27FC236}">
                <a16:creationId xmlns:a16="http://schemas.microsoft.com/office/drawing/2014/main" id="{85F51E1C-5F63-49B8-86FA-B3C1249C8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6581775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申請者氏名：○○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104B7E8-4BD0-4217-BE1A-7488DF72D43E}"/>
              </a:ext>
            </a:extLst>
          </p:cNvPr>
          <p:cNvSpPr/>
          <p:nvPr/>
        </p:nvSpPr>
        <p:spPr>
          <a:xfrm>
            <a:off x="8572500" y="228600"/>
            <a:ext cx="1893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  <p:sp>
        <p:nvSpPr>
          <p:cNvPr id="6155" name="正方形/長方形 15">
            <a:extLst>
              <a:ext uri="{FF2B5EF4-FFF2-40B4-BE49-F238E27FC236}">
                <a16:creationId xmlns:a16="http://schemas.microsoft.com/office/drawing/2014/main" id="{50064319-03CC-4E07-BEA0-DB7B8F847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349500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メインテナンスまたは</a:t>
            </a:r>
            <a:r>
              <a:rPr lang="en-US" altLang="ja-JP" sz="1800" dirty="0"/>
              <a:t>SPT</a:t>
            </a:r>
            <a:r>
              <a:rPr lang="ja-JP" altLang="en-US" sz="1800" dirty="0"/>
              <a:t>移行時</a:t>
            </a:r>
            <a:r>
              <a:rPr lang="ja-JP" altLang="en-US" sz="1800" dirty="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D360B59-2FD5-4643-A865-3ED8CFAE722A}"/>
              </a:ext>
            </a:extLst>
          </p:cNvPr>
          <p:cNvSpPr/>
          <p:nvPr/>
        </p:nvSpPr>
        <p:spPr>
          <a:xfrm>
            <a:off x="1903413" y="4965700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922BFC5-F96E-4C4E-9A0E-2E66649D36B1}"/>
              </a:ext>
            </a:extLst>
          </p:cNvPr>
          <p:cNvSpPr/>
          <p:nvPr/>
        </p:nvSpPr>
        <p:spPr>
          <a:xfrm>
            <a:off x="5224463" y="4965700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4AA9004-914E-7993-82BE-3E300FEF40F0}"/>
              </a:ext>
            </a:extLst>
          </p:cNvPr>
          <p:cNvGrpSpPr/>
          <p:nvPr/>
        </p:nvGrpSpPr>
        <p:grpSpPr>
          <a:xfrm>
            <a:off x="2163763" y="692696"/>
            <a:ext cx="1865313" cy="1485054"/>
            <a:chOff x="2119164" y="692696"/>
            <a:chExt cx="1865313" cy="1485054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FED6F1E-3D7A-2CBA-5EDB-C09234E9CA3A}"/>
                </a:ext>
              </a:extLst>
            </p:cNvPr>
            <p:cNvSpPr/>
            <p:nvPr/>
          </p:nvSpPr>
          <p:spPr>
            <a:xfrm>
              <a:off x="2119164" y="1839613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54519B5-3AD5-CB80-62BB-FEF5BE4ADCC3}"/>
                </a:ext>
              </a:extLst>
            </p:cNvPr>
            <p:cNvSpPr/>
            <p:nvPr/>
          </p:nvSpPr>
          <p:spPr>
            <a:xfrm>
              <a:off x="2319226" y="1281652"/>
              <a:ext cx="14651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1/2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18" name="大かっこ 17">
              <a:extLst>
                <a:ext uri="{FF2B5EF4-FFF2-40B4-BE49-F238E27FC236}">
                  <a16:creationId xmlns:a16="http://schemas.microsoft.com/office/drawing/2014/main" id="{6A682A57-6DD0-6F6D-95E7-42653544F89B}"/>
                </a:ext>
              </a:extLst>
            </p:cNvPr>
            <p:cNvSpPr/>
            <p:nvPr/>
          </p:nvSpPr>
          <p:spPr>
            <a:xfrm>
              <a:off x="2321645" y="1327238"/>
              <a:ext cx="146035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68A0529-0D15-5421-BBFC-11D1D3D85F1F}"/>
                </a:ext>
              </a:extLst>
            </p:cNvPr>
            <p:cNvSpPr txBox="1"/>
            <p:nvPr/>
          </p:nvSpPr>
          <p:spPr>
            <a:xfrm>
              <a:off x="2494324" y="692696"/>
              <a:ext cx="11149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上顎咬合面</a:t>
              </a:r>
              <a:endParaRPr lang="en-US" altLang="ja-JP" sz="1400" dirty="0">
                <a:latin typeface="+mj-ea"/>
                <a:ea typeface="+mj-ea"/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75EED6F-F433-9D66-4D21-B77CAEDF38EB}"/>
              </a:ext>
            </a:extLst>
          </p:cNvPr>
          <p:cNvGrpSpPr/>
          <p:nvPr/>
        </p:nvGrpSpPr>
        <p:grpSpPr>
          <a:xfrm>
            <a:off x="2172494" y="2816012"/>
            <a:ext cx="1865313" cy="1485054"/>
            <a:chOff x="2119164" y="692696"/>
            <a:chExt cx="1865313" cy="1485054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967829D9-DC14-03D5-9D90-75EF117015C1}"/>
                </a:ext>
              </a:extLst>
            </p:cNvPr>
            <p:cNvSpPr/>
            <p:nvPr/>
          </p:nvSpPr>
          <p:spPr>
            <a:xfrm>
              <a:off x="2119164" y="1839613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D04EF7F3-185B-5F03-46F2-9E23B93E7A63}"/>
                </a:ext>
              </a:extLst>
            </p:cNvPr>
            <p:cNvSpPr/>
            <p:nvPr/>
          </p:nvSpPr>
          <p:spPr>
            <a:xfrm>
              <a:off x="2319226" y="1281652"/>
              <a:ext cx="14651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1/2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56" name="大かっこ 55">
              <a:extLst>
                <a:ext uri="{FF2B5EF4-FFF2-40B4-BE49-F238E27FC236}">
                  <a16:creationId xmlns:a16="http://schemas.microsoft.com/office/drawing/2014/main" id="{4B556E0B-6056-A893-4E03-89A93D5F19A4}"/>
                </a:ext>
              </a:extLst>
            </p:cNvPr>
            <p:cNvSpPr/>
            <p:nvPr/>
          </p:nvSpPr>
          <p:spPr>
            <a:xfrm>
              <a:off x="2321645" y="1327238"/>
              <a:ext cx="146035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C9A70830-3761-B480-D82F-C04EA71ED1C1}"/>
                </a:ext>
              </a:extLst>
            </p:cNvPr>
            <p:cNvSpPr txBox="1"/>
            <p:nvPr/>
          </p:nvSpPr>
          <p:spPr>
            <a:xfrm>
              <a:off x="2494324" y="692696"/>
              <a:ext cx="11149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上顎咬合面</a:t>
              </a:r>
              <a:endParaRPr lang="en-US" altLang="ja-JP" sz="1400" dirty="0">
                <a:latin typeface="+mj-ea"/>
                <a:ea typeface="+mj-ea"/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626981B3-66D4-908E-3708-87E6F58776A8}"/>
              </a:ext>
            </a:extLst>
          </p:cNvPr>
          <p:cNvGrpSpPr/>
          <p:nvPr/>
        </p:nvGrpSpPr>
        <p:grpSpPr>
          <a:xfrm>
            <a:off x="2144713" y="5039148"/>
            <a:ext cx="1865313" cy="1485054"/>
            <a:chOff x="2119164" y="692696"/>
            <a:chExt cx="1865313" cy="1485054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542FC58A-5690-A2F8-6A93-D5EAC551E44C}"/>
                </a:ext>
              </a:extLst>
            </p:cNvPr>
            <p:cNvSpPr/>
            <p:nvPr/>
          </p:nvSpPr>
          <p:spPr>
            <a:xfrm>
              <a:off x="2119164" y="1839613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DE60622B-5B18-8CA4-0E0A-DD892A9DECC4}"/>
                </a:ext>
              </a:extLst>
            </p:cNvPr>
            <p:cNvSpPr/>
            <p:nvPr/>
          </p:nvSpPr>
          <p:spPr>
            <a:xfrm>
              <a:off x="2319226" y="1281652"/>
              <a:ext cx="14651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1/2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61" name="大かっこ 60">
              <a:extLst>
                <a:ext uri="{FF2B5EF4-FFF2-40B4-BE49-F238E27FC236}">
                  <a16:creationId xmlns:a16="http://schemas.microsoft.com/office/drawing/2014/main" id="{07468093-EA4A-F704-CE8B-AEA732CA7189}"/>
                </a:ext>
              </a:extLst>
            </p:cNvPr>
            <p:cNvSpPr/>
            <p:nvPr/>
          </p:nvSpPr>
          <p:spPr>
            <a:xfrm>
              <a:off x="2321645" y="1327238"/>
              <a:ext cx="146035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6C005038-1982-57B6-34E3-F66CC6743B2E}"/>
                </a:ext>
              </a:extLst>
            </p:cNvPr>
            <p:cNvSpPr txBox="1"/>
            <p:nvPr/>
          </p:nvSpPr>
          <p:spPr>
            <a:xfrm>
              <a:off x="2494324" y="692696"/>
              <a:ext cx="11149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上顎咬合面</a:t>
              </a:r>
              <a:endParaRPr lang="en-US" altLang="ja-JP" sz="1400" dirty="0">
                <a:latin typeface="+mj-ea"/>
                <a:ea typeface="+mj-ea"/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95A0EFC-41D1-2B6A-D12A-45D20F32EB13}"/>
              </a:ext>
            </a:extLst>
          </p:cNvPr>
          <p:cNvGrpSpPr/>
          <p:nvPr/>
        </p:nvGrpSpPr>
        <p:grpSpPr>
          <a:xfrm>
            <a:off x="5491817" y="692696"/>
            <a:ext cx="1865313" cy="1485054"/>
            <a:chOff x="2119164" y="692696"/>
            <a:chExt cx="1865313" cy="1485054"/>
          </a:xfrm>
        </p:grpSpPr>
        <p:sp>
          <p:nvSpPr>
            <p:cNvPr id="6144" name="正方形/長方形 6143">
              <a:extLst>
                <a:ext uri="{FF2B5EF4-FFF2-40B4-BE49-F238E27FC236}">
                  <a16:creationId xmlns:a16="http://schemas.microsoft.com/office/drawing/2014/main" id="{0B350907-C083-3EBC-E868-241565C2E388}"/>
                </a:ext>
              </a:extLst>
            </p:cNvPr>
            <p:cNvSpPr/>
            <p:nvPr/>
          </p:nvSpPr>
          <p:spPr>
            <a:xfrm>
              <a:off x="2119164" y="1839613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6145" name="正方形/長方形 6144">
              <a:extLst>
                <a:ext uri="{FF2B5EF4-FFF2-40B4-BE49-F238E27FC236}">
                  <a16:creationId xmlns:a16="http://schemas.microsoft.com/office/drawing/2014/main" id="{F2EB9972-23A9-1580-F10D-FAEB6B8D345C}"/>
                </a:ext>
              </a:extLst>
            </p:cNvPr>
            <p:cNvSpPr/>
            <p:nvPr/>
          </p:nvSpPr>
          <p:spPr>
            <a:xfrm>
              <a:off x="2319226" y="1281652"/>
              <a:ext cx="14651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1/2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6146" name="大かっこ 6145">
              <a:extLst>
                <a:ext uri="{FF2B5EF4-FFF2-40B4-BE49-F238E27FC236}">
                  <a16:creationId xmlns:a16="http://schemas.microsoft.com/office/drawing/2014/main" id="{BE84318F-AE3F-6892-46CC-DD13A64A8E1A}"/>
                </a:ext>
              </a:extLst>
            </p:cNvPr>
            <p:cNvSpPr/>
            <p:nvPr/>
          </p:nvSpPr>
          <p:spPr>
            <a:xfrm>
              <a:off x="2321645" y="1327238"/>
              <a:ext cx="146035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7" name="テキスト ボックス 6146">
              <a:extLst>
                <a:ext uri="{FF2B5EF4-FFF2-40B4-BE49-F238E27FC236}">
                  <a16:creationId xmlns:a16="http://schemas.microsoft.com/office/drawing/2014/main" id="{4595DF3A-7A67-608C-7CAD-201501877834}"/>
                </a:ext>
              </a:extLst>
            </p:cNvPr>
            <p:cNvSpPr txBox="1"/>
            <p:nvPr/>
          </p:nvSpPr>
          <p:spPr>
            <a:xfrm>
              <a:off x="2494324" y="692696"/>
              <a:ext cx="11149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下顎咬合面</a:t>
              </a:r>
              <a:endParaRPr lang="en-US" altLang="ja-JP" sz="1400" dirty="0">
                <a:latin typeface="+mj-ea"/>
                <a:ea typeface="+mj-ea"/>
              </a:endParaRPr>
            </a:p>
          </p:txBody>
        </p:sp>
      </p:grpSp>
      <p:grpSp>
        <p:nvGrpSpPr>
          <p:cNvPr id="6148" name="グループ化 6147">
            <a:extLst>
              <a:ext uri="{FF2B5EF4-FFF2-40B4-BE49-F238E27FC236}">
                <a16:creationId xmlns:a16="http://schemas.microsoft.com/office/drawing/2014/main" id="{223DCAB1-104E-C55F-8D19-1E7310A3F79B}"/>
              </a:ext>
            </a:extLst>
          </p:cNvPr>
          <p:cNvGrpSpPr/>
          <p:nvPr/>
        </p:nvGrpSpPr>
        <p:grpSpPr>
          <a:xfrm>
            <a:off x="5491817" y="2816012"/>
            <a:ext cx="1865313" cy="1485054"/>
            <a:chOff x="2119164" y="692696"/>
            <a:chExt cx="1865313" cy="1485054"/>
          </a:xfrm>
        </p:grpSpPr>
        <p:sp>
          <p:nvSpPr>
            <p:cNvPr id="6149" name="正方形/長方形 6148">
              <a:extLst>
                <a:ext uri="{FF2B5EF4-FFF2-40B4-BE49-F238E27FC236}">
                  <a16:creationId xmlns:a16="http://schemas.microsoft.com/office/drawing/2014/main" id="{61BEEDD3-0627-F8F0-0680-B0B82BF6BA3E}"/>
                </a:ext>
              </a:extLst>
            </p:cNvPr>
            <p:cNvSpPr/>
            <p:nvPr/>
          </p:nvSpPr>
          <p:spPr>
            <a:xfrm>
              <a:off x="2119164" y="1839613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6150" name="正方形/長方形 6149">
              <a:extLst>
                <a:ext uri="{FF2B5EF4-FFF2-40B4-BE49-F238E27FC236}">
                  <a16:creationId xmlns:a16="http://schemas.microsoft.com/office/drawing/2014/main" id="{06E6E3A5-59C8-34A3-F8E0-C8A67FE27E54}"/>
                </a:ext>
              </a:extLst>
            </p:cNvPr>
            <p:cNvSpPr/>
            <p:nvPr/>
          </p:nvSpPr>
          <p:spPr>
            <a:xfrm>
              <a:off x="2319226" y="1281652"/>
              <a:ext cx="14651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1/2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6152" name="大かっこ 6151">
              <a:extLst>
                <a:ext uri="{FF2B5EF4-FFF2-40B4-BE49-F238E27FC236}">
                  <a16:creationId xmlns:a16="http://schemas.microsoft.com/office/drawing/2014/main" id="{AD807A3D-0201-347D-4587-2BCFFB4479EB}"/>
                </a:ext>
              </a:extLst>
            </p:cNvPr>
            <p:cNvSpPr/>
            <p:nvPr/>
          </p:nvSpPr>
          <p:spPr>
            <a:xfrm>
              <a:off x="2321645" y="1327238"/>
              <a:ext cx="146035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4" name="テキスト ボックス 6153">
              <a:extLst>
                <a:ext uri="{FF2B5EF4-FFF2-40B4-BE49-F238E27FC236}">
                  <a16:creationId xmlns:a16="http://schemas.microsoft.com/office/drawing/2014/main" id="{D3A81F31-3375-6700-0568-58DA2D741161}"/>
                </a:ext>
              </a:extLst>
            </p:cNvPr>
            <p:cNvSpPr txBox="1"/>
            <p:nvPr/>
          </p:nvSpPr>
          <p:spPr>
            <a:xfrm>
              <a:off x="2494324" y="692696"/>
              <a:ext cx="11149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下顎咬合面</a:t>
              </a:r>
              <a:endParaRPr lang="en-US" altLang="ja-JP" sz="1400" dirty="0">
                <a:latin typeface="+mj-ea"/>
                <a:ea typeface="+mj-ea"/>
              </a:endParaRPr>
            </a:p>
          </p:txBody>
        </p:sp>
      </p:grpSp>
      <p:grpSp>
        <p:nvGrpSpPr>
          <p:cNvPr id="6156" name="グループ化 6155">
            <a:extLst>
              <a:ext uri="{FF2B5EF4-FFF2-40B4-BE49-F238E27FC236}">
                <a16:creationId xmlns:a16="http://schemas.microsoft.com/office/drawing/2014/main" id="{CA3A8B2E-5EFD-587D-25FE-38B37471C68D}"/>
              </a:ext>
            </a:extLst>
          </p:cNvPr>
          <p:cNvGrpSpPr/>
          <p:nvPr/>
        </p:nvGrpSpPr>
        <p:grpSpPr>
          <a:xfrm>
            <a:off x="5491817" y="5039148"/>
            <a:ext cx="1865313" cy="1485054"/>
            <a:chOff x="2119164" y="692696"/>
            <a:chExt cx="1865313" cy="1485054"/>
          </a:xfrm>
        </p:grpSpPr>
        <p:sp>
          <p:nvSpPr>
            <p:cNvPr id="6157" name="正方形/長方形 6156">
              <a:extLst>
                <a:ext uri="{FF2B5EF4-FFF2-40B4-BE49-F238E27FC236}">
                  <a16:creationId xmlns:a16="http://schemas.microsoft.com/office/drawing/2014/main" id="{2D73D023-ACF4-B934-033E-133A74CE78E0}"/>
                </a:ext>
              </a:extLst>
            </p:cNvPr>
            <p:cNvSpPr/>
            <p:nvPr/>
          </p:nvSpPr>
          <p:spPr>
            <a:xfrm>
              <a:off x="2119164" y="1839613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6158" name="正方形/長方形 6157">
              <a:extLst>
                <a:ext uri="{FF2B5EF4-FFF2-40B4-BE49-F238E27FC236}">
                  <a16:creationId xmlns:a16="http://schemas.microsoft.com/office/drawing/2014/main" id="{EBCFE67F-44EB-755F-EABA-DA581144EDEA}"/>
                </a:ext>
              </a:extLst>
            </p:cNvPr>
            <p:cNvSpPr/>
            <p:nvPr/>
          </p:nvSpPr>
          <p:spPr>
            <a:xfrm>
              <a:off x="2319226" y="1281652"/>
              <a:ext cx="14651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1/2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6159" name="大かっこ 6158">
              <a:extLst>
                <a:ext uri="{FF2B5EF4-FFF2-40B4-BE49-F238E27FC236}">
                  <a16:creationId xmlns:a16="http://schemas.microsoft.com/office/drawing/2014/main" id="{9387DF2C-FC4B-92F5-5C42-F7729E9258F8}"/>
                </a:ext>
              </a:extLst>
            </p:cNvPr>
            <p:cNvSpPr/>
            <p:nvPr/>
          </p:nvSpPr>
          <p:spPr>
            <a:xfrm>
              <a:off x="2321645" y="1327238"/>
              <a:ext cx="146035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0" name="テキスト ボックス 6159">
              <a:extLst>
                <a:ext uri="{FF2B5EF4-FFF2-40B4-BE49-F238E27FC236}">
                  <a16:creationId xmlns:a16="http://schemas.microsoft.com/office/drawing/2014/main" id="{4D7BD880-F963-9F78-9D32-CF3F4D775266}"/>
                </a:ext>
              </a:extLst>
            </p:cNvPr>
            <p:cNvSpPr txBox="1"/>
            <p:nvPr/>
          </p:nvSpPr>
          <p:spPr>
            <a:xfrm>
              <a:off x="2494324" y="692696"/>
              <a:ext cx="11149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下顎咬合面</a:t>
              </a:r>
              <a:endParaRPr lang="en-US" altLang="ja-JP" sz="1400" dirty="0">
                <a:latin typeface="+mj-ea"/>
                <a:ea typeface="+mj-ea"/>
              </a:endParaRPr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81D8EE3-CFC1-53C3-7AFD-CA9B5FAEF067}"/>
              </a:ext>
            </a:extLst>
          </p:cNvPr>
          <p:cNvSpPr/>
          <p:nvPr/>
        </p:nvSpPr>
        <p:spPr>
          <a:xfrm>
            <a:off x="142875" y="238125"/>
            <a:ext cx="716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初診時：○○○○年○○月○○日（５枚法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：義歯装着時</a:t>
            </a:r>
            <a:r>
              <a:rPr lang="ja-JP" altLang="en-US" dirty="0">
                <a:latin typeface="+mj-ea"/>
                <a:ea typeface="+mj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088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8BCAC-6AC4-4977-AA11-E3FDAC176D28}"/>
              </a:ext>
            </a:extLst>
          </p:cNvPr>
          <p:cNvSpPr/>
          <p:nvPr/>
        </p:nvSpPr>
        <p:spPr>
          <a:xfrm>
            <a:off x="142875" y="238125"/>
            <a:ext cx="716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初診時：○○○○年○○月○○日（９枚法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：義歯装着時</a:t>
            </a:r>
            <a:r>
              <a:rPr lang="ja-JP" altLang="en-US" dirty="0">
                <a:latin typeface="+mj-ea"/>
                <a:ea typeface="+mj-ea"/>
              </a:rPr>
              <a:t>）</a:t>
            </a:r>
          </a:p>
        </p:txBody>
      </p:sp>
      <p:sp>
        <p:nvSpPr>
          <p:cNvPr id="5132" name="正方形/長方形 15">
            <a:extLst>
              <a:ext uri="{FF2B5EF4-FFF2-40B4-BE49-F238E27FC236}">
                <a16:creationId xmlns:a16="http://schemas.microsoft.com/office/drawing/2014/main" id="{8378FC8A-1CA5-4B32-AAF3-E8697DD8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545013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最新メインテナンスまたは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5137" name="正方形/長方形 36">
            <a:extLst>
              <a:ext uri="{FF2B5EF4-FFF2-40B4-BE49-F238E27FC236}">
                <a16:creationId xmlns:a16="http://schemas.microsoft.com/office/drawing/2014/main" id="{D19B62A3-E405-4A20-A306-DB3345B96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6581775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申請者氏名：○○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40214A8-ECCA-4E10-AE13-37FFBA3282F2}"/>
              </a:ext>
            </a:extLst>
          </p:cNvPr>
          <p:cNvSpPr/>
          <p:nvPr/>
        </p:nvSpPr>
        <p:spPr>
          <a:xfrm>
            <a:off x="8572500" y="228600"/>
            <a:ext cx="1893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  <p:sp>
        <p:nvSpPr>
          <p:cNvPr id="5139" name="正方形/長方形 15">
            <a:extLst>
              <a:ext uri="{FF2B5EF4-FFF2-40B4-BE49-F238E27FC236}">
                <a16:creationId xmlns:a16="http://schemas.microsoft.com/office/drawing/2014/main" id="{E8CAD971-CFF8-4411-BD94-484484D4F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349500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移行時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086C6F38-01B8-424A-C949-5FF90C82A864}"/>
              </a:ext>
            </a:extLst>
          </p:cNvPr>
          <p:cNvGrpSpPr/>
          <p:nvPr/>
        </p:nvGrpSpPr>
        <p:grpSpPr>
          <a:xfrm>
            <a:off x="1922463" y="608013"/>
            <a:ext cx="2347912" cy="1633537"/>
            <a:chOff x="1471613" y="608013"/>
            <a:chExt cx="2347912" cy="1633537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7DF1F18-EDFB-4FA1-8C4B-8A8F3611F354}"/>
                </a:ext>
              </a:extLst>
            </p:cNvPr>
            <p:cNvSpPr/>
            <p:nvPr/>
          </p:nvSpPr>
          <p:spPr>
            <a:xfrm>
              <a:off x="1471613" y="608013"/>
              <a:ext cx="2347912" cy="16335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5133" name="正方形/長方形 27">
              <a:extLst>
                <a:ext uri="{FF2B5EF4-FFF2-40B4-BE49-F238E27FC236}">
                  <a16:creationId xmlns:a16="http://schemas.microsoft.com/office/drawing/2014/main" id="{004AAF6B-EBB9-4650-89E0-81C872B4A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434" y="716142"/>
              <a:ext cx="15144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 dirty="0"/>
                <a:t>右側口蓋側面観</a:t>
              </a:r>
              <a:endParaRPr lang="ja-JP" altLang="en-US" sz="1400" dirty="0"/>
            </a:p>
          </p:txBody>
        </p:sp>
        <p:sp>
          <p:nvSpPr>
            <p:cNvPr id="10" name="大かっこ 9">
              <a:extLst>
                <a:ext uri="{FF2B5EF4-FFF2-40B4-BE49-F238E27FC236}">
                  <a16:creationId xmlns:a16="http://schemas.microsoft.com/office/drawing/2014/main" id="{127B09F7-5F08-8094-12DB-14895BFDA215}"/>
                </a:ext>
              </a:extLst>
            </p:cNvPr>
            <p:cNvSpPr/>
            <p:nvPr/>
          </p:nvSpPr>
          <p:spPr>
            <a:xfrm>
              <a:off x="1912021" y="1314346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6B0F2B5-5C33-F823-F097-A8922AEE0752}"/>
                </a:ext>
              </a:extLst>
            </p:cNvPr>
            <p:cNvSpPr/>
            <p:nvPr/>
          </p:nvSpPr>
          <p:spPr>
            <a:xfrm>
              <a:off x="1700015" y="1826721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2D47C30-0B1C-9916-042E-555729EEFF25}"/>
                </a:ext>
              </a:extLst>
            </p:cNvPr>
            <p:cNvSpPr/>
            <p:nvPr/>
          </p:nvSpPr>
          <p:spPr>
            <a:xfrm>
              <a:off x="1909602" y="1268760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B7E9F1CD-3F5A-7721-E7EA-BC8CE3A621A4}"/>
              </a:ext>
            </a:extLst>
          </p:cNvPr>
          <p:cNvGrpSpPr/>
          <p:nvPr/>
        </p:nvGrpSpPr>
        <p:grpSpPr>
          <a:xfrm>
            <a:off x="1922463" y="2744788"/>
            <a:ext cx="2347912" cy="1631950"/>
            <a:chOff x="1471613" y="2744788"/>
            <a:chExt cx="2347912" cy="163195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65E081AF-2B9F-4EB4-BD37-32B6C212B635}"/>
                </a:ext>
              </a:extLst>
            </p:cNvPr>
            <p:cNvSpPr/>
            <p:nvPr/>
          </p:nvSpPr>
          <p:spPr>
            <a:xfrm>
              <a:off x="1471613" y="2744788"/>
              <a:ext cx="2347912" cy="1631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23" name="正方形/長方形 27">
              <a:extLst>
                <a:ext uri="{FF2B5EF4-FFF2-40B4-BE49-F238E27FC236}">
                  <a16:creationId xmlns:a16="http://schemas.microsoft.com/office/drawing/2014/main" id="{51E95EC0-D893-376C-7F7C-E299A6085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434" y="2844380"/>
              <a:ext cx="15144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 dirty="0"/>
                <a:t>右側口蓋側面観</a:t>
              </a:r>
              <a:endParaRPr lang="ja-JP" altLang="en-US" sz="1400" dirty="0"/>
            </a:p>
          </p:txBody>
        </p:sp>
        <p:sp>
          <p:nvSpPr>
            <p:cNvPr id="26" name="大かっこ 25">
              <a:extLst>
                <a:ext uri="{FF2B5EF4-FFF2-40B4-BE49-F238E27FC236}">
                  <a16:creationId xmlns:a16="http://schemas.microsoft.com/office/drawing/2014/main" id="{274E7FBE-A34C-E871-7259-332D59EB8680}"/>
                </a:ext>
              </a:extLst>
            </p:cNvPr>
            <p:cNvSpPr/>
            <p:nvPr/>
          </p:nvSpPr>
          <p:spPr>
            <a:xfrm>
              <a:off x="1912021" y="3442584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1135B7D-8DF7-7D21-7DB0-669CC03E4353}"/>
                </a:ext>
              </a:extLst>
            </p:cNvPr>
            <p:cNvSpPr/>
            <p:nvPr/>
          </p:nvSpPr>
          <p:spPr>
            <a:xfrm>
              <a:off x="1700015" y="3954959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C4E155A-2D53-8833-54AF-A0D33DD93A92}"/>
                </a:ext>
              </a:extLst>
            </p:cNvPr>
            <p:cNvSpPr/>
            <p:nvPr/>
          </p:nvSpPr>
          <p:spPr>
            <a:xfrm>
              <a:off x="1909602" y="3396998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19B09238-50CF-9AE8-335A-783D32C97833}"/>
              </a:ext>
            </a:extLst>
          </p:cNvPr>
          <p:cNvGrpSpPr/>
          <p:nvPr/>
        </p:nvGrpSpPr>
        <p:grpSpPr>
          <a:xfrm>
            <a:off x="1922463" y="4905375"/>
            <a:ext cx="2347912" cy="1631950"/>
            <a:chOff x="1471613" y="4905375"/>
            <a:chExt cx="2347912" cy="163195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31FDAD8-2BE5-4028-83F1-023C3807FE1E}"/>
                </a:ext>
              </a:extLst>
            </p:cNvPr>
            <p:cNvSpPr/>
            <p:nvPr/>
          </p:nvSpPr>
          <p:spPr>
            <a:xfrm>
              <a:off x="1471613" y="4905375"/>
              <a:ext cx="2347912" cy="1631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36" name="正方形/長方形 27">
              <a:extLst>
                <a:ext uri="{FF2B5EF4-FFF2-40B4-BE49-F238E27FC236}">
                  <a16:creationId xmlns:a16="http://schemas.microsoft.com/office/drawing/2014/main" id="{68098047-5294-C83C-A81D-542CCD0C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434" y="5004620"/>
              <a:ext cx="15144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 dirty="0"/>
                <a:t>右側口蓋側面観</a:t>
              </a:r>
              <a:endParaRPr lang="ja-JP" altLang="en-US" sz="1400" dirty="0"/>
            </a:p>
          </p:txBody>
        </p:sp>
        <p:sp>
          <p:nvSpPr>
            <p:cNvPr id="40" name="大かっこ 39">
              <a:extLst>
                <a:ext uri="{FF2B5EF4-FFF2-40B4-BE49-F238E27FC236}">
                  <a16:creationId xmlns:a16="http://schemas.microsoft.com/office/drawing/2014/main" id="{8B4B8A46-DCDB-A694-362A-AA667340E016}"/>
                </a:ext>
              </a:extLst>
            </p:cNvPr>
            <p:cNvSpPr/>
            <p:nvPr/>
          </p:nvSpPr>
          <p:spPr>
            <a:xfrm>
              <a:off x="1912021" y="5602824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C3C3094-6162-E6D3-89A3-B5DD40F7EC90}"/>
                </a:ext>
              </a:extLst>
            </p:cNvPr>
            <p:cNvSpPr/>
            <p:nvPr/>
          </p:nvSpPr>
          <p:spPr>
            <a:xfrm>
              <a:off x="1700015" y="6115199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0C8767F-200E-60EC-0C6E-7C3F29FAF4A3}"/>
                </a:ext>
              </a:extLst>
            </p:cNvPr>
            <p:cNvSpPr/>
            <p:nvPr/>
          </p:nvSpPr>
          <p:spPr>
            <a:xfrm>
              <a:off x="1909602" y="5557238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E8F6617B-972F-622D-A711-1EF6D8E347F4}"/>
              </a:ext>
            </a:extLst>
          </p:cNvPr>
          <p:cNvGrpSpPr/>
          <p:nvPr/>
        </p:nvGrpSpPr>
        <p:grpSpPr>
          <a:xfrm>
            <a:off x="5243513" y="608013"/>
            <a:ext cx="2349500" cy="5929312"/>
            <a:chOff x="6538913" y="608013"/>
            <a:chExt cx="2349500" cy="592931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9538B09-3B93-4F2F-9C51-2609553B052A}"/>
                </a:ext>
              </a:extLst>
            </p:cNvPr>
            <p:cNvSpPr/>
            <p:nvPr/>
          </p:nvSpPr>
          <p:spPr>
            <a:xfrm>
              <a:off x="6538913" y="608013"/>
              <a:ext cx="2349500" cy="16335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8FAD598-11A3-4E12-B77C-87DDA14268CE}"/>
                </a:ext>
              </a:extLst>
            </p:cNvPr>
            <p:cNvSpPr/>
            <p:nvPr/>
          </p:nvSpPr>
          <p:spPr>
            <a:xfrm>
              <a:off x="6538913" y="2744788"/>
              <a:ext cx="2349500" cy="1631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46D3465-8502-4510-8E34-1885FA291555}"/>
                </a:ext>
              </a:extLst>
            </p:cNvPr>
            <p:cNvSpPr/>
            <p:nvPr/>
          </p:nvSpPr>
          <p:spPr>
            <a:xfrm>
              <a:off x="6538913" y="4905375"/>
              <a:ext cx="2349500" cy="1631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5135" name="正方形/長方形 29">
              <a:extLst>
                <a:ext uri="{FF2B5EF4-FFF2-40B4-BE49-F238E27FC236}">
                  <a16:creationId xmlns:a16="http://schemas.microsoft.com/office/drawing/2014/main" id="{EFF5EC07-C770-48F7-9C82-5094576D7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998" y="716142"/>
              <a:ext cx="15144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左側</a:t>
              </a:r>
              <a:r>
                <a:rPr lang="zh-TW" altLang="en-US" sz="1400" dirty="0"/>
                <a:t>口蓋側面観</a:t>
              </a:r>
              <a:endParaRPr lang="ja-JP" altLang="en-US" sz="1400" dirty="0"/>
            </a:p>
          </p:txBody>
        </p:sp>
        <p:sp>
          <p:nvSpPr>
            <p:cNvPr id="20" name="大かっこ 19">
              <a:extLst>
                <a:ext uri="{FF2B5EF4-FFF2-40B4-BE49-F238E27FC236}">
                  <a16:creationId xmlns:a16="http://schemas.microsoft.com/office/drawing/2014/main" id="{15CBD542-A47C-D3BF-EAC0-D6990006498E}"/>
                </a:ext>
              </a:extLst>
            </p:cNvPr>
            <p:cNvSpPr/>
            <p:nvPr/>
          </p:nvSpPr>
          <p:spPr>
            <a:xfrm>
              <a:off x="7018585" y="1314346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5A235E1-1BC0-03FC-5133-FFA2989F36FE}"/>
                </a:ext>
              </a:extLst>
            </p:cNvPr>
            <p:cNvSpPr/>
            <p:nvPr/>
          </p:nvSpPr>
          <p:spPr>
            <a:xfrm>
              <a:off x="6806579" y="1826721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86631AD-ADA8-3C75-1EB3-F87090A41FA2}"/>
                </a:ext>
              </a:extLst>
            </p:cNvPr>
            <p:cNvSpPr/>
            <p:nvPr/>
          </p:nvSpPr>
          <p:spPr>
            <a:xfrm>
              <a:off x="7016166" y="1268760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25" name="正方形/長方形 29">
              <a:extLst>
                <a:ext uri="{FF2B5EF4-FFF2-40B4-BE49-F238E27FC236}">
                  <a16:creationId xmlns:a16="http://schemas.microsoft.com/office/drawing/2014/main" id="{36485616-FCD8-49F3-7A50-99FD085C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998" y="2844380"/>
              <a:ext cx="15144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左側</a:t>
              </a:r>
              <a:r>
                <a:rPr lang="zh-TW" altLang="en-US" sz="1400" dirty="0"/>
                <a:t>口蓋側面観</a:t>
              </a:r>
              <a:endParaRPr lang="ja-JP" altLang="en-US" sz="1400" dirty="0"/>
            </a:p>
          </p:txBody>
        </p:sp>
        <p:sp>
          <p:nvSpPr>
            <p:cNvPr id="33" name="大かっこ 32">
              <a:extLst>
                <a:ext uri="{FF2B5EF4-FFF2-40B4-BE49-F238E27FC236}">
                  <a16:creationId xmlns:a16="http://schemas.microsoft.com/office/drawing/2014/main" id="{63D80EAB-BBB2-D296-F1F8-9B45C7E8B186}"/>
                </a:ext>
              </a:extLst>
            </p:cNvPr>
            <p:cNvSpPr/>
            <p:nvPr/>
          </p:nvSpPr>
          <p:spPr>
            <a:xfrm>
              <a:off x="7018585" y="3442584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0E77E129-3D7A-146D-952E-7652861E6A78}"/>
                </a:ext>
              </a:extLst>
            </p:cNvPr>
            <p:cNvSpPr/>
            <p:nvPr/>
          </p:nvSpPr>
          <p:spPr>
            <a:xfrm>
              <a:off x="6780782" y="3954959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3B5805D-2400-C87F-3365-C0BA4B4EA92D}"/>
                </a:ext>
              </a:extLst>
            </p:cNvPr>
            <p:cNvSpPr/>
            <p:nvPr/>
          </p:nvSpPr>
          <p:spPr>
            <a:xfrm>
              <a:off x="7016166" y="3396998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38" name="正方形/長方形 29">
              <a:extLst>
                <a:ext uri="{FF2B5EF4-FFF2-40B4-BE49-F238E27FC236}">
                  <a16:creationId xmlns:a16="http://schemas.microsoft.com/office/drawing/2014/main" id="{C36CA244-EC28-C596-2FCB-D31E0FC19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998" y="5004620"/>
              <a:ext cx="15144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左側</a:t>
              </a:r>
              <a:r>
                <a:rPr lang="zh-TW" altLang="en-US" sz="1400" dirty="0"/>
                <a:t>口蓋側面観</a:t>
              </a:r>
              <a:endParaRPr lang="ja-JP" altLang="en-US" sz="1400" dirty="0"/>
            </a:p>
          </p:txBody>
        </p:sp>
        <p:sp>
          <p:nvSpPr>
            <p:cNvPr id="46" name="大かっこ 45">
              <a:extLst>
                <a:ext uri="{FF2B5EF4-FFF2-40B4-BE49-F238E27FC236}">
                  <a16:creationId xmlns:a16="http://schemas.microsoft.com/office/drawing/2014/main" id="{CC2BC956-60E9-E6B2-BD9E-790E738E4FE8}"/>
                </a:ext>
              </a:extLst>
            </p:cNvPr>
            <p:cNvSpPr/>
            <p:nvPr/>
          </p:nvSpPr>
          <p:spPr>
            <a:xfrm>
              <a:off x="7018585" y="5602824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C58C3640-C5D0-1842-6082-F90CA7693FE0}"/>
                </a:ext>
              </a:extLst>
            </p:cNvPr>
            <p:cNvSpPr/>
            <p:nvPr/>
          </p:nvSpPr>
          <p:spPr>
            <a:xfrm>
              <a:off x="6806579" y="6115199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C35941A-C9B5-327D-59B9-696710E6E0B6}"/>
                </a:ext>
              </a:extLst>
            </p:cNvPr>
            <p:cNvSpPr/>
            <p:nvPr/>
          </p:nvSpPr>
          <p:spPr>
            <a:xfrm>
              <a:off x="7016166" y="5557238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48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8BCAC-6AC4-4977-AA11-E3FDAC176D28}"/>
              </a:ext>
            </a:extLst>
          </p:cNvPr>
          <p:cNvSpPr/>
          <p:nvPr/>
        </p:nvSpPr>
        <p:spPr>
          <a:xfrm>
            <a:off x="142875" y="238125"/>
            <a:ext cx="716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初診時：○○○○年○○月○○日（９枚法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：義歯装着時</a:t>
            </a:r>
            <a:r>
              <a:rPr lang="ja-JP" altLang="en-US" dirty="0">
                <a:latin typeface="+mj-ea"/>
                <a:ea typeface="+mj-ea"/>
              </a:rPr>
              <a:t>）</a:t>
            </a:r>
          </a:p>
        </p:txBody>
      </p:sp>
      <p:sp>
        <p:nvSpPr>
          <p:cNvPr id="5132" name="正方形/長方形 15">
            <a:extLst>
              <a:ext uri="{FF2B5EF4-FFF2-40B4-BE49-F238E27FC236}">
                <a16:creationId xmlns:a16="http://schemas.microsoft.com/office/drawing/2014/main" id="{8378FC8A-1CA5-4B32-AAF3-E8697DD8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545013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最新メインテナンスまたは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5137" name="正方形/長方形 36">
            <a:extLst>
              <a:ext uri="{FF2B5EF4-FFF2-40B4-BE49-F238E27FC236}">
                <a16:creationId xmlns:a16="http://schemas.microsoft.com/office/drawing/2014/main" id="{D19B62A3-E405-4A20-A306-DB3345B96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6581775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申請者氏名：○○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40214A8-ECCA-4E10-AE13-37FFBA3282F2}"/>
              </a:ext>
            </a:extLst>
          </p:cNvPr>
          <p:cNvSpPr/>
          <p:nvPr/>
        </p:nvSpPr>
        <p:spPr>
          <a:xfrm>
            <a:off x="8572500" y="228600"/>
            <a:ext cx="1893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  <p:sp>
        <p:nvSpPr>
          <p:cNvPr id="5139" name="正方形/長方形 15">
            <a:extLst>
              <a:ext uri="{FF2B5EF4-FFF2-40B4-BE49-F238E27FC236}">
                <a16:creationId xmlns:a16="http://schemas.microsoft.com/office/drawing/2014/main" id="{E8CAD971-CFF8-4411-BD94-484484D4F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349500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移行時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086C6F38-01B8-424A-C949-5FF90C82A864}"/>
              </a:ext>
            </a:extLst>
          </p:cNvPr>
          <p:cNvGrpSpPr/>
          <p:nvPr/>
        </p:nvGrpSpPr>
        <p:grpSpPr>
          <a:xfrm>
            <a:off x="1922463" y="608013"/>
            <a:ext cx="2347912" cy="1633537"/>
            <a:chOff x="1471613" y="608013"/>
            <a:chExt cx="2347912" cy="1633537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7DF1F18-EDFB-4FA1-8C4B-8A8F3611F354}"/>
                </a:ext>
              </a:extLst>
            </p:cNvPr>
            <p:cNvSpPr/>
            <p:nvPr/>
          </p:nvSpPr>
          <p:spPr>
            <a:xfrm>
              <a:off x="1471613" y="608013"/>
              <a:ext cx="2347912" cy="16335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5133" name="正方形/長方形 27">
              <a:extLst>
                <a:ext uri="{FF2B5EF4-FFF2-40B4-BE49-F238E27FC236}">
                  <a16:creationId xmlns:a16="http://schemas.microsoft.com/office/drawing/2014/main" id="{004AAF6B-EBB9-4650-89E0-81C872B4A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434" y="716142"/>
              <a:ext cx="15144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 dirty="0"/>
                <a:t>右側</a:t>
              </a:r>
              <a:r>
                <a:rPr lang="ja-JP" altLang="en-US" sz="1400" dirty="0"/>
                <a:t>舌</a:t>
              </a:r>
              <a:r>
                <a:rPr lang="zh-TW" altLang="en-US" sz="1400" dirty="0"/>
                <a:t>側面観</a:t>
              </a:r>
              <a:endParaRPr lang="ja-JP" altLang="en-US" sz="1400" dirty="0"/>
            </a:p>
          </p:txBody>
        </p:sp>
        <p:sp>
          <p:nvSpPr>
            <p:cNvPr id="10" name="大かっこ 9">
              <a:extLst>
                <a:ext uri="{FF2B5EF4-FFF2-40B4-BE49-F238E27FC236}">
                  <a16:creationId xmlns:a16="http://schemas.microsoft.com/office/drawing/2014/main" id="{127B09F7-5F08-8094-12DB-14895BFDA215}"/>
                </a:ext>
              </a:extLst>
            </p:cNvPr>
            <p:cNvSpPr/>
            <p:nvPr/>
          </p:nvSpPr>
          <p:spPr>
            <a:xfrm>
              <a:off x="1912021" y="1314346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6B0F2B5-5C33-F823-F097-A8922AEE0752}"/>
                </a:ext>
              </a:extLst>
            </p:cNvPr>
            <p:cNvSpPr/>
            <p:nvPr/>
          </p:nvSpPr>
          <p:spPr>
            <a:xfrm>
              <a:off x="1700015" y="1826721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2D47C30-0B1C-9916-042E-555729EEFF25}"/>
                </a:ext>
              </a:extLst>
            </p:cNvPr>
            <p:cNvSpPr/>
            <p:nvPr/>
          </p:nvSpPr>
          <p:spPr>
            <a:xfrm>
              <a:off x="1909602" y="1268760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B7E9F1CD-3F5A-7721-E7EA-BC8CE3A621A4}"/>
              </a:ext>
            </a:extLst>
          </p:cNvPr>
          <p:cNvGrpSpPr/>
          <p:nvPr/>
        </p:nvGrpSpPr>
        <p:grpSpPr>
          <a:xfrm>
            <a:off x="1922463" y="2744788"/>
            <a:ext cx="2347912" cy="1631950"/>
            <a:chOff x="1471613" y="2744788"/>
            <a:chExt cx="2347912" cy="163195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65E081AF-2B9F-4EB4-BD37-32B6C212B635}"/>
                </a:ext>
              </a:extLst>
            </p:cNvPr>
            <p:cNvSpPr/>
            <p:nvPr/>
          </p:nvSpPr>
          <p:spPr>
            <a:xfrm>
              <a:off x="1471613" y="2744788"/>
              <a:ext cx="2347912" cy="1631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23" name="正方形/長方形 27">
              <a:extLst>
                <a:ext uri="{FF2B5EF4-FFF2-40B4-BE49-F238E27FC236}">
                  <a16:creationId xmlns:a16="http://schemas.microsoft.com/office/drawing/2014/main" id="{51E95EC0-D893-376C-7F7C-E299A6085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434" y="2844380"/>
              <a:ext cx="15144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 dirty="0"/>
                <a:t>右側</a:t>
              </a:r>
              <a:r>
                <a:rPr lang="ja-JP" altLang="en-US" sz="1400" dirty="0"/>
                <a:t>舌</a:t>
              </a:r>
              <a:r>
                <a:rPr lang="zh-TW" altLang="en-US" sz="1400" dirty="0"/>
                <a:t>側面観</a:t>
              </a:r>
              <a:endParaRPr lang="ja-JP" altLang="en-US" sz="1400" dirty="0"/>
            </a:p>
          </p:txBody>
        </p:sp>
        <p:sp>
          <p:nvSpPr>
            <p:cNvPr id="26" name="大かっこ 25">
              <a:extLst>
                <a:ext uri="{FF2B5EF4-FFF2-40B4-BE49-F238E27FC236}">
                  <a16:creationId xmlns:a16="http://schemas.microsoft.com/office/drawing/2014/main" id="{274E7FBE-A34C-E871-7259-332D59EB8680}"/>
                </a:ext>
              </a:extLst>
            </p:cNvPr>
            <p:cNvSpPr/>
            <p:nvPr/>
          </p:nvSpPr>
          <p:spPr>
            <a:xfrm>
              <a:off x="1912021" y="3442584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1135B7D-8DF7-7D21-7DB0-669CC03E4353}"/>
                </a:ext>
              </a:extLst>
            </p:cNvPr>
            <p:cNvSpPr/>
            <p:nvPr/>
          </p:nvSpPr>
          <p:spPr>
            <a:xfrm>
              <a:off x="1700015" y="3954959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C4E155A-2D53-8833-54AF-A0D33DD93A92}"/>
                </a:ext>
              </a:extLst>
            </p:cNvPr>
            <p:cNvSpPr/>
            <p:nvPr/>
          </p:nvSpPr>
          <p:spPr>
            <a:xfrm>
              <a:off x="1909602" y="3396998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19B09238-50CF-9AE8-335A-783D32C97833}"/>
              </a:ext>
            </a:extLst>
          </p:cNvPr>
          <p:cNvGrpSpPr/>
          <p:nvPr/>
        </p:nvGrpSpPr>
        <p:grpSpPr>
          <a:xfrm>
            <a:off x="1922463" y="4905375"/>
            <a:ext cx="2347912" cy="1631950"/>
            <a:chOff x="1471613" y="4905375"/>
            <a:chExt cx="2347912" cy="163195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31FDAD8-2BE5-4028-83F1-023C3807FE1E}"/>
                </a:ext>
              </a:extLst>
            </p:cNvPr>
            <p:cNvSpPr/>
            <p:nvPr/>
          </p:nvSpPr>
          <p:spPr>
            <a:xfrm>
              <a:off x="1471613" y="4905375"/>
              <a:ext cx="2347912" cy="1631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36" name="正方形/長方形 27">
              <a:extLst>
                <a:ext uri="{FF2B5EF4-FFF2-40B4-BE49-F238E27FC236}">
                  <a16:creationId xmlns:a16="http://schemas.microsoft.com/office/drawing/2014/main" id="{68098047-5294-C83C-A81D-542CCD0C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434" y="5004620"/>
              <a:ext cx="15144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 dirty="0"/>
                <a:t>右側</a:t>
              </a:r>
              <a:r>
                <a:rPr lang="ja-JP" altLang="en-US" sz="1400" dirty="0"/>
                <a:t>舌</a:t>
              </a:r>
              <a:r>
                <a:rPr lang="zh-TW" altLang="en-US" sz="1400" dirty="0"/>
                <a:t>側面観</a:t>
              </a:r>
              <a:endParaRPr lang="ja-JP" altLang="en-US" sz="1400" dirty="0"/>
            </a:p>
          </p:txBody>
        </p:sp>
        <p:sp>
          <p:nvSpPr>
            <p:cNvPr id="40" name="大かっこ 39">
              <a:extLst>
                <a:ext uri="{FF2B5EF4-FFF2-40B4-BE49-F238E27FC236}">
                  <a16:creationId xmlns:a16="http://schemas.microsoft.com/office/drawing/2014/main" id="{8B4B8A46-DCDB-A694-362A-AA667340E016}"/>
                </a:ext>
              </a:extLst>
            </p:cNvPr>
            <p:cNvSpPr/>
            <p:nvPr/>
          </p:nvSpPr>
          <p:spPr>
            <a:xfrm>
              <a:off x="1912021" y="5602824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C3C3094-6162-E6D3-89A3-B5DD40F7EC90}"/>
                </a:ext>
              </a:extLst>
            </p:cNvPr>
            <p:cNvSpPr/>
            <p:nvPr/>
          </p:nvSpPr>
          <p:spPr>
            <a:xfrm>
              <a:off x="1700015" y="6115199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0C8767F-200E-60EC-0C6E-7C3F29FAF4A3}"/>
                </a:ext>
              </a:extLst>
            </p:cNvPr>
            <p:cNvSpPr/>
            <p:nvPr/>
          </p:nvSpPr>
          <p:spPr>
            <a:xfrm>
              <a:off x="1909602" y="5557238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E8F6617B-972F-622D-A711-1EF6D8E347F4}"/>
              </a:ext>
            </a:extLst>
          </p:cNvPr>
          <p:cNvGrpSpPr/>
          <p:nvPr/>
        </p:nvGrpSpPr>
        <p:grpSpPr>
          <a:xfrm>
            <a:off x="5243513" y="608013"/>
            <a:ext cx="2349500" cy="5929312"/>
            <a:chOff x="6538913" y="608013"/>
            <a:chExt cx="2349500" cy="592931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9538B09-3B93-4F2F-9C51-2609553B052A}"/>
                </a:ext>
              </a:extLst>
            </p:cNvPr>
            <p:cNvSpPr/>
            <p:nvPr/>
          </p:nvSpPr>
          <p:spPr>
            <a:xfrm>
              <a:off x="6538913" y="608013"/>
              <a:ext cx="2349500" cy="16335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8FAD598-11A3-4E12-B77C-87DDA14268CE}"/>
                </a:ext>
              </a:extLst>
            </p:cNvPr>
            <p:cNvSpPr/>
            <p:nvPr/>
          </p:nvSpPr>
          <p:spPr>
            <a:xfrm>
              <a:off x="6538913" y="2744788"/>
              <a:ext cx="2349500" cy="1631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46D3465-8502-4510-8E34-1885FA291555}"/>
                </a:ext>
              </a:extLst>
            </p:cNvPr>
            <p:cNvSpPr/>
            <p:nvPr/>
          </p:nvSpPr>
          <p:spPr>
            <a:xfrm>
              <a:off x="6538913" y="4905375"/>
              <a:ext cx="2349500" cy="1631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5135" name="正方形/長方形 29">
              <a:extLst>
                <a:ext uri="{FF2B5EF4-FFF2-40B4-BE49-F238E27FC236}">
                  <a16:creationId xmlns:a16="http://schemas.microsoft.com/office/drawing/2014/main" id="{EFF5EC07-C770-48F7-9C82-5094576D7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998" y="716142"/>
              <a:ext cx="15144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左側舌</a:t>
              </a:r>
              <a:r>
                <a:rPr lang="zh-TW" altLang="en-US" sz="1400" dirty="0"/>
                <a:t>側面観</a:t>
              </a:r>
              <a:endParaRPr lang="ja-JP" altLang="en-US" sz="1400" dirty="0"/>
            </a:p>
          </p:txBody>
        </p:sp>
        <p:sp>
          <p:nvSpPr>
            <p:cNvPr id="20" name="大かっこ 19">
              <a:extLst>
                <a:ext uri="{FF2B5EF4-FFF2-40B4-BE49-F238E27FC236}">
                  <a16:creationId xmlns:a16="http://schemas.microsoft.com/office/drawing/2014/main" id="{15CBD542-A47C-D3BF-EAC0-D6990006498E}"/>
                </a:ext>
              </a:extLst>
            </p:cNvPr>
            <p:cNvSpPr/>
            <p:nvPr/>
          </p:nvSpPr>
          <p:spPr>
            <a:xfrm>
              <a:off x="7018585" y="1314346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5A235E1-1BC0-03FC-5133-FFA2989F36FE}"/>
                </a:ext>
              </a:extLst>
            </p:cNvPr>
            <p:cNvSpPr/>
            <p:nvPr/>
          </p:nvSpPr>
          <p:spPr>
            <a:xfrm>
              <a:off x="6806579" y="1826721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86631AD-ADA8-3C75-1EB3-F87090A41FA2}"/>
                </a:ext>
              </a:extLst>
            </p:cNvPr>
            <p:cNvSpPr/>
            <p:nvPr/>
          </p:nvSpPr>
          <p:spPr>
            <a:xfrm>
              <a:off x="7016166" y="1268760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25" name="正方形/長方形 29">
              <a:extLst>
                <a:ext uri="{FF2B5EF4-FFF2-40B4-BE49-F238E27FC236}">
                  <a16:creationId xmlns:a16="http://schemas.microsoft.com/office/drawing/2014/main" id="{36485616-FCD8-49F3-7A50-99FD085C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998" y="2844380"/>
              <a:ext cx="15144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左側舌</a:t>
              </a:r>
              <a:r>
                <a:rPr lang="zh-TW" altLang="en-US" sz="1400" dirty="0"/>
                <a:t>側面観</a:t>
              </a:r>
              <a:endParaRPr lang="ja-JP" altLang="en-US" sz="1400" dirty="0"/>
            </a:p>
          </p:txBody>
        </p:sp>
        <p:sp>
          <p:nvSpPr>
            <p:cNvPr id="33" name="大かっこ 32">
              <a:extLst>
                <a:ext uri="{FF2B5EF4-FFF2-40B4-BE49-F238E27FC236}">
                  <a16:creationId xmlns:a16="http://schemas.microsoft.com/office/drawing/2014/main" id="{63D80EAB-BBB2-D296-F1F8-9B45C7E8B186}"/>
                </a:ext>
              </a:extLst>
            </p:cNvPr>
            <p:cNvSpPr/>
            <p:nvPr/>
          </p:nvSpPr>
          <p:spPr>
            <a:xfrm>
              <a:off x="7018585" y="3442584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0E77E129-3D7A-146D-952E-7652861E6A78}"/>
                </a:ext>
              </a:extLst>
            </p:cNvPr>
            <p:cNvSpPr/>
            <p:nvPr/>
          </p:nvSpPr>
          <p:spPr>
            <a:xfrm>
              <a:off x="6780782" y="3954959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3B5805D-2400-C87F-3365-C0BA4B4EA92D}"/>
                </a:ext>
              </a:extLst>
            </p:cNvPr>
            <p:cNvSpPr/>
            <p:nvPr/>
          </p:nvSpPr>
          <p:spPr>
            <a:xfrm>
              <a:off x="7016166" y="3396998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38" name="正方形/長方形 29">
              <a:extLst>
                <a:ext uri="{FF2B5EF4-FFF2-40B4-BE49-F238E27FC236}">
                  <a16:creationId xmlns:a16="http://schemas.microsoft.com/office/drawing/2014/main" id="{C36CA244-EC28-C596-2FCB-D31E0FC19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998" y="5004620"/>
              <a:ext cx="15144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左側舌</a:t>
              </a:r>
              <a:r>
                <a:rPr lang="zh-TW" altLang="en-US" sz="1400" dirty="0"/>
                <a:t>側面観</a:t>
              </a:r>
              <a:endParaRPr lang="ja-JP" altLang="en-US" sz="1400" dirty="0"/>
            </a:p>
          </p:txBody>
        </p:sp>
        <p:sp>
          <p:nvSpPr>
            <p:cNvPr id="46" name="大かっこ 45">
              <a:extLst>
                <a:ext uri="{FF2B5EF4-FFF2-40B4-BE49-F238E27FC236}">
                  <a16:creationId xmlns:a16="http://schemas.microsoft.com/office/drawing/2014/main" id="{CC2BC956-60E9-E6B2-BD9E-790E738E4FE8}"/>
                </a:ext>
              </a:extLst>
            </p:cNvPr>
            <p:cNvSpPr/>
            <p:nvPr/>
          </p:nvSpPr>
          <p:spPr>
            <a:xfrm>
              <a:off x="7018585" y="5602824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C58C3640-C5D0-1842-6082-F90CA7693FE0}"/>
                </a:ext>
              </a:extLst>
            </p:cNvPr>
            <p:cNvSpPr/>
            <p:nvPr/>
          </p:nvSpPr>
          <p:spPr>
            <a:xfrm>
              <a:off x="6806579" y="6115199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C35941A-C9B5-327D-59B9-696710E6E0B6}"/>
                </a:ext>
              </a:extLst>
            </p:cNvPr>
            <p:cNvSpPr/>
            <p:nvPr/>
          </p:nvSpPr>
          <p:spPr>
            <a:xfrm>
              <a:off x="7016166" y="5557238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618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DF1F18-EDFB-4FA1-8C4B-8A8F3611F354}"/>
              </a:ext>
            </a:extLst>
          </p:cNvPr>
          <p:cNvSpPr/>
          <p:nvPr/>
        </p:nvSpPr>
        <p:spPr>
          <a:xfrm>
            <a:off x="1471613" y="608013"/>
            <a:ext cx="2347912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308959E-96F3-4EF6-A697-84F2AA7F241D}"/>
              </a:ext>
            </a:extLst>
          </p:cNvPr>
          <p:cNvSpPr/>
          <p:nvPr/>
        </p:nvSpPr>
        <p:spPr>
          <a:xfrm>
            <a:off x="4000500" y="608013"/>
            <a:ext cx="2347913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9538B09-3B93-4F2F-9C51-2609553B052A}"/>
              </a:ext>
            </a:extLst>
          </p:cNvPr>
          <p:cNvSpPr/>
          <p:nvPr/>
        </p:nvSpPr>
        <p:spPr>
          <a:xfrm>
            <a:off x="6538913" y="608013"/>
            <a:ext cx="2349500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E081AF-2B9F-4EB4-BD37-32B6C212B635}"/>
              </a:ext>
            </a:extLst>
          </p:cNvPr>
          <p:cNvSpPr/>
          <p:nvPr/>
        </p:nvSpPr>
        <p:spPr>
          <a:xfrm>
            <a:off x="1471613" y="2744788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0B9E0FE-F8E6-4608-B4A3-9B155B7C0349}"/>
              </a:ext>
            </a:extLst>
          </p:cNvPr>
          <p:cNvSpPr/>
          <p:nvPr/>
        </p:nvSpPr>
        <p:spPr>
          <a:xfrm>
            <a:off x="4010025" y="2744788"/>
            <a:ext cx="2347913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8FAD598-11A3-4E12-B77C-87DDA14268CE}"/>
              </a:ext>
            </a:extLst>
          </p:cNvPr>
          <p:cNvSpPr/>
          <p:nvPr/>
        </p:nvSpPr>
        <p:spPr>
          <a:xfrm>
            <a:off x="6538913" y="2744788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31FDAD8-2BE5-4028-83F1-023C3807FE1E}"/>
              </a:ext>
            </a:extLst>
          </p:cNvPr>
          <p:cNvSpPr/>
          <p:nvPr/>
        </p:nvSpPr>
        <p:spPr>
          <a:xfrm>
            <a:off x="1471613" y="4905375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12944F8-D0BF-48F6-B72F-969C21C7CF5F}"/>
              </a:ext>
            </a:extLst>
          </p:cNvPr>
          <p:cNvSpPr/>
          <p:nvPr/>
        </p:nvSpPr>
        <p:spPr>
          <a:xfrm>
            <a:off x="3990975" y="4905375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6D3465-8502-4510-8E34-1885FA291555}"/>
              </a:ext>
            </a:extLst>
          </p:cNvPr>
          <p:cNvSpPr/>
          <p:nvPr/>
        </p:nvSpPr>
        <p:spPr>
          <a:xfrm>
            <a:off x="6538913" y="4905375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8BCAC-6AC4-4977-AA11-E3FDAC176D28}"/>
              </a:ext>
            </a:extLst>
          </p:cNvPr>
          <p:cNvSpPr/>
          <p:nvPr/>
        </p:nvSpPr>
        <p:spPr>
          <a:xfrm>
            <a:off x="142875" y="238125"/>
            <a:ext cx="716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初診時：○○○○年○○月○○日（</a:t>
            </a:r>
            <a:r>
              <a:rPr lang="en-US" altLang="ja-JP" dirty="0">
                <a:latin typeface="+mj-ea"/>
                <a:ea typeface="+mj-ea"/>
              </a:rPr>
              <a:t>11</a:t>
            </a:r>
            <a:r>
              <a:rPr lang="ja-JP" altLang="en-US" dirty="0">
                <a:latin typeface="+mj-ea"/>
                <a:ea typeface="+mj-ea"/>
              </a:rPr>
              <a:t>枚法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：義歯装着時</a:t>
            </a:r>
            <a:r>
              <a:rPr lang="ja-JP" altLang="en-US" dirty="0">
                <a:latin typeface="+mj-ea"/>
                <a:ea typeface="+mj-ea"/>
              </a:rPr>
              <a:t>）</a:t>
            </a:r>
          </a:p>
        </p:txBody>
      </p:sp>
      <p:sp>
        <p:nvSpPr>
          <p:cNvPr id="5132" name="正方形/長方形 15">
            <a:extLst>
              <a:ext uri="{FF2B5EF4-FFF2-40B4-BE49-F238E27FC236}">
                <a16:creationId xmlns:a16="http://schemas.microsoft.com/office/drawing/2014/main" id="{8378FC8A-1CA5-4B32-AAF3-E8697DD8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545013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最新メインテナンスまたは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5133" name="正方形/長方形 27">
            <a:extLst>
              <a:ext uri="{FF2B5EF4-FFF2-40B4-BE49-F238E27FC236}">
                <a16:creationId xmlns:a16="http://schemas.microsoft.com/office/drawing/2014/main" id="{004AAF6B-EBB9-4650-89E0-81C872B4A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4" y="716142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右側口蓋側面観</a:t>
            </a:r>
            <a:endParaRPr lang="ja-JP" altLang="en-US" sz="1400" dirty="0"/>
          </a:p>
        </p:txBody>
      </p:sp>
      <p:sp>
        <p:nvSpPr>
          <p:cNvPr id="5134" name="正方形/長方形 28">
            <a:extLst>
              <a:ext uri="{FF2B5EF4-FFF2-40B4-BE49-F238E27FC236}">
                <a16:creationId xmlns:a16="http://schemas.microsoft.com/office/drawing/2014/main" id="{3AD0BB9F-06CD-45C2-877F-5451D33B0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041" y="716142"/>
            <a:ext cx="1615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前歯部口蓋側面観</a:t>
            </a:r>
            <a:endParaRPr lang="ja-JP" altLang="en-US" sz="1400" dirty="0"/>
          </a:p>
        </p:txBody>
      </p:sp>
      <p:sp>
        <p:nvSpPr>
          <p:cNvPr id="5135" name="正方形/長方形 29">
            <a:extLst>
              <a:ext uri="{FF2B5EF4-FFF2-40B4-BE49-F238E27FC236}">
                <a16:creationId xmlns:a16="http://schemas.microsoft.com/office/drawing/2014/main" id="{EFF5EC07-C770-48F7-9C82-5094576D7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998" y="716142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</a:t>
            </a:r>
            <a:r>
              <a:rPr lang="zh-TW" altLang="en-US" sz="1400" dirty="0"/>
              <a:t>口蓋側面観</a:t>
            </a:r>
            <a:endParaRPr lang="ja-JP" altLang="en-US" sz="1400" dirty="0"/>
          </a:p>
        </p:txBody>
      </p:sp>
      <p:sp>
        <p:nvSpPr>
          <p:cNvPr id="5137" name="正方形/長方形 36">
            <a:extLst>
              <a:ext uri="{FF2B5EF4-FFF2-40B4-BE49-F238E27FC236}">
                <a16:creationId xmlns:a16="http://schemas.microsoft.com/office/drawing/2014/main" id="{D19B62A3-E405-4A20-A306-DB3345B96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6581775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申請者氏名：○○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40214A8-ECCA-4E10-AE13-37FFBA3282F2}"/>
              </a:ext>
            </a:extLst>
          </p:cNvPr>
          <p:cNvSpPr/>
          <p:nvPr/>
        </p:nvSpPr>
        <p:spPr>
          <a:xfrm>
            <a:off x="8572500" y="228600"/>
            <a:ext cx="1893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  <p:sp>
        <p:nvSpPr>
          <p:cNvPr id="5139" name="正方形/長方形 15">
            <a:extLst>
              <a:ext uri="{FF2B5EF4-FFF2-40B4-BE49-F238E27FC236}">
                <a16:creationId xmlns:a16="http://schemas.microsoft.com/office/drawing/2014/main" id="{E8CAD971-CFF8-4411-BD94-484484D4F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349500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移行時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10" name="大かっこ 9">
            <a:extLst>
              <a:ext uri="{FF2B5EF4-FFF2-40B4-BE49-F238E27FC236}">
                <a16:creationId xmlns:a16="http://schemas.microsoft.com/office/drawing/2014/main" id="{127B09F7-5F08-8094-12DB-14895BFDA215}"/>
              </a:ext>
            </a:extLst>
          </p:cNvPr>
          <p:cNvSpPr/>
          <p:nvPr/>
        </p:nvSpPr>
        <p:spPr>
          <a:xfrm>
            <a:off x="1912021" y="1314346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6B0F2B5-5C33-F823-F097-A8922AEE0752}"/>
              </a:ext>
            </a:extLst>
          </p:cNvPr>
          <p:cNvSpPr/>
          <p:nvPr/>
        </p:nvSpPr>
        <p:spPr>
          <a:xfrm>
            <a:off x="1700015" y="1826721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D47C30-0B1C-9916-042E-555729EEFF25}"/>
              </a:ext>
            </a:extLst>
          </p:cNvPr>
          <p:cNvSpPr/>
          <p:nvPr/>
        </p:nvSpPr>
        <p:spPr>
          <a:xfrm>
            <a:off x="1909602" y="1268760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17" name="大かっこ 16">
            <a:extLst>
              <a:ext uri="{FF2B5EF4-FFF2-40B4-BE49-F238E27FC236}">
                <a16:creationId xmlns:a16="http://schemas.microsoft.com/office/drawing/2014/main" id="{6290A7B0-E5B6-BA6D-F174-64592A4887FF}"/>
              </a:ext>
            </a:extLst>
          </p:cNvPr>
          <p:cNvSpPr/>
          <p:nvPr/>
        </p:nvSpPr>
        <p:spPr>
          <a:xfrm>
            <a:off x="4430217" y="1314346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26762C3-2AFC-2225-6D1D-F89998CF950F}"/>
              </a:ext>
            </a:extLst>
          </p:cNvPr>
          <p:cNvSpPr/>
          <p:nvPr/>
        </p:nvSpPr>
        <p:spPr>
          <a:xfrm>
            <a:off x="4218211" y="1826721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982EEDD-8BCB-680C-935E-39293FE2A12E}"/>
              </a:ext>
            </a:extLst>
          </p:cNvPr>
          <p:cNvSpPr/>
          <p:nvPr/>
        </p:nvSpPr>
        <p:spPr>
          <a:xfrm>
            <a:off x="4427798" y="1268760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20" name="大かっこ 19">
            <a:extLst>
              <a:ext uri="{FF2B5EF4-FFF2-40B4-BE49-F238E27FC236}">
                <a16:creationId xmlns:a16="http://schemas.microsoft.com/office/drawing/2014/main" id="{15CBD542-A47C-D3BF-EAC0-D6990006498E}"/>
              </a:ext>
            </a:extLst>
          </p:cNvPr>
          <p:cNvSpPr/>
          <p:nvPr/>
        </p:nvSpPr>
        <p:spPr>
          <a:xfrm>
            <a:off x="7018585" y="1314346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A235E1-1BC0-03FC-5133-FFA2989F36FE}"/>
              </a:ext>
            </a:extLst>
          </p:cNvPr>
          <p:cNvSpPr/>
          <p:nvPr/>
        </p:nvSpPr>
        <p:spPr>
          <a:xfrm>
            <a:off x="6806579" y="1826721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86631AD-ADA8-3C75-1EB3-F87090A41FA2}"/>
              </a:ext>
            </a:extLst>
          </p:cNvPr>
          <p:cNvSpPr/>
          <p:nvPr/>
        </p:nvSpPr>
        <p:spPr>
          <a:xfrm>
            <a:off x="7016166" y="1268760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23" name="正方形/長方形 27">
            <a:extLst>
              <a:ext uri="{FF2B5EF4-FFF2-40B4-BE49-F238E27FC236}">
                <a16:creationId xmlns:a16="http://schemas.microsoft.com/office/drawing/2014/main" id="{51E95EC0-D893-376C-7F7C-E299A6085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4" y="2844380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右側口蓋側面観</a:t>
            </a:r>
            <a:endParaRPr lang="ja-JP" altLang="en-US" sz="1400" dirty="0"/>
          </a:p>
        </p:txBody>
      </p:sp>
      <p:sp>
        <p:nvSpPr>
          <p:cNvPr id="24" name="正方形/長方形 28">
            <a:extLst>
              <a:ext uri="{FF2B5EF4-FFF2-40B4-BE49-F238E27FC236}">
                <a16:creationId xmlns:a16="http://schemas.microsoft.com/office/drawing/2014/main" id="{5EB5EF1F-2770-DC14-8BDD-4EB9BE381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041" y="2844380"/>
            <a:ext cx="1615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前歯部口蓋側面観</a:t>
            </a:r>
            <a:endParaRPr lang="ja-JP" altLang="en-US" sz="1400" dirty="0"/>
          </a:p>
        </p:txBody>
      </p:sp>
      <p:sp>
        <p:nvSpPr>
          <p:cNvPr id="25" name="正方形/長方形 29">
            <a:extLst>
              <a:ext uri="{FF2B5EF4-FFF2-40B4-BE49-F238E27FC236}">
                <a16:creationId xmlns:a16="http://schemas.microsoft.com/office/drawing/2014/main" id="{36485616-FCD8-49F3-7A50-99FD085C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998" y="2844380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</a:t>
            </a:r>
            <a:r>
              <a:rPr lang="zh-TW" altLang="en-US" sz="1400" dirty="0"/>
              <a:t>口蓋側面観</a:t>
            </a:r>
            <a:endParaRPr lang="ja-JP" altLang="en-US" sz="1400" dirty="0"/>
          </a:p>
        </p:txBody>
      </p:sp>
      <p:sp>
        <p:nvSpPr>
          <p:cNvPr id="26" name="大かっこ 25">
            <a:extLst>
              <a:ext uri="{FF2B5EF4-FFF2-40B4-BE49-F238E27FC236}">
                <a16:creationId xmlns:a16="http://schemas.microsoft.com/office/drawing/2014/main" id="{274E7FBE-A34C-E871-7259-332D59EB8680}"/>
              </a:ext>
            </a:extLst>
          </p:cNvPr>
          <p:cNvSpPr/>
          <p:nvPr/>
        </p:nvSpPr>
        <p:spPr>
          <a:xfrm>
            <a:off x="1912021" y="344258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1135B7D-8DF7-7D21-7DB0-669CC03E4353}"/>
              </a:ext>
            </a:extLst>
          </p:cNvPr>
          <p:cNvSpPr/>
          <p:nvPr/>
        </p:nvSpPr>
        <p:spPr>
          <a:xfrm>
            <a:off x="1700015" y="395495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C4E155A-2D53-8833-54AF-A0D33DD93A92}"/>
              </a:ext>
            </a:extLst>
          </p:cNvPr>
          <p:cNvSpPr/>
          <p:nvPr/>
        </p:nvSpPr>
        <p:spPr>
          <a:xfrm>
            <a:off x="1909602" y="339699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29" name="大かっこ 28">
            <a:extLst>
              <a:ext uri="{FF2B5EF4-FFF2-40B4-BE49-F238E27FC236}">
                <a16:creationId xmlns:a16="http://schemas.microsoft.com/office/drawing/2014/main" id="{64E8831F-E34D-D67B-710F-BAB5F9C3AD93}"/>
              </a:ext>
            </a:extLst>
          </p:cNvPr>
          <p:cNvSpPr/>
          <p:nvPr/>
        </p:nvSpPr>
        <p:spPr>
          <a:xfrm>
            <a:off x="4430217" y="344258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670BA9F-7BFC-76D7-CF20-1E99EE4E0473}"/>
              </a:ext>
            </a:extLst>
          </p:cNvPr>
          <p:cNvSpPr/>
          <p:nvPr/>
        </p:nvSpPr>
        <p:spPr>
          <a:xfrm>
            <a:off x="4218211" y="395495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89E922E-0E24-7CC4-27AE-1429D29480D5}"/>
              </a:ext>
            </a:extLst>
          </p:cNvPr>
          <p:cNvSpPr/>
          <p:nvPr/>
        </p:nvSpPr>
        <p:spPr>
          <a:xfrm>
            <a:off x="4427798" y="339699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33" name="大かっこ 32">
            <a:extLst>
              <a:ext uri="{FF2B5EF4-FFF2-40B4-BE49-F238E27FC236}">
                <a16:creationId xmlns:a16="http://schemas.microsoft.com/office/drawing/2014/main" id="{63D80EAB-BBB2-D296-F1F8-9B45C7E8B186}"/>
              </a:ext>
            </a:extLst>
          </p:cNvPr>
          <p:cNvSpPr/>
          <p:nvPr/>
        </p:nvSpPr>
        <p:spPr>
          <a:xfrm>
            <a:off x="7018585" y="344258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E77E129-3D7A-146D-952E-7652861E6A78}"/>
              </a:ext>
            </a:extLst>
          </p:cNvPr>
          <p:cNvSpPr/>
          <p:nvPr/>
        </p:nvSpPr>
        <p:spPr>
          <a:xfrm>
            <a:off x="6780782" y="395495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3B5805D-2400-C87F-3365-C0BA4B4EA92D}"/>
              </a:ext>
            </a:extLst>
          </p:cNvPr>
          <p:cNvSpPr/>
          <p:nvPr/>
        </p:nvSpPr>
        <p:spPr>
          <a:xfrm>
            <a:off x="7016166" y="339699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36" name="正方形/長方形 27">
            <a:extLst>
              <a:ext uri="{FF2B5EF4-FFF2-40B4-BE49-F238E27FC236}">
                <a16:creationId xmlns:a16="http://schemas.microsoft.com/office/drawing/2014/main" id="{68098047-5294-C83C-A81D-542CCD0C6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4" y="5004620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右側口蓋側面観</a:t>
            </a:r>
            <a:endParaRPr lang="ja-JP" altLang="en-US" sz="1400" dirty="0"/>
          </a:p>
        </p:txBody>
      </p:sp>
      <p:sp>
        <p:nvSpPr>
          <p:cNvPr id="37" name="正方形/長方形 28">
            <a:extLst>
              <a:ext uri="{FF2B5EF4-FFF2-40B4-BE49-F238E27FC236}">
                <a16:creationId xmlns:a16="http://schemas.microsoft.com/office/drawing/2014/main" id="{ACCF2318-BEAD-98E2-C01C-577A1F3CB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041" y="5004620"/>
            <a:ext cx="1615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前歯部口蓋側面観</a:t>
            </a:r>
            <a:endParaRPr lang="ja-JP" altLang="en-US" sz="1400" dirty="0"/>
          </a:p>
        </p:txBody>
      </p:sp>
      <p:sp>
        <p:nvSpPr>
          <p:cNvPr id="38" name="正方形/長方形 29">
            <a:extLst>
              <a:ext uri="{FF2B5EF4-FFF2-40B4-BE49-F238E27FC236}">
                <a16:creationId xmlns:a16="http://schemas.microsoft.com/office/drawing/2014/main" id="{C36CA244-EC28-C596-2FCB-D31E0FC1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998" y="5004620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</a:t>
            </a:r>
            <a:r>
              <a:rPr lang="zh-TW" altLang="en-US" sz="1400" dirty="0"/>
              <a:t>口蓋側面観</a:t>
            </a:r>
            <a:endParaRPr lang="ja-JP" altLang="en-US" sz="1400" dirty="0"/>
          </a:p>
        </p:txBody>
      </p:sp>
      <p:sp>
        <p:nvSpPr>
          <p:cNvPr id="40" name="大かっこ 39">
            <a:extLst>
              <a:ext uri="{FF2B5EF4-FFF2-40B4-BE49-F238E27FC236}">
                <a16:creationId xmlns:a16="http://schemas.microsoft.com/office/drawing/2014/main" id="{8B4B8A46-DCDB-A694-362A-AA667340E016}"/>
              </a:ext>
            </a:extLst>
          </p:cNvPr>
          <p:cNvSpPr/>
          <p:nvPr/>
        </p:nvSpPr>
        <p:spPr>
          <a:xfrm>
            <a:off x="1912021" y="560282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C3C3094-6162-E6D3-89A3-B5DD40F7EC90}"/>
              </a:ext>
            </a:extLst>
          </p:cNvPr>
          <p:cNvSpPr/>
          <p:nvPr/>
        </p:nvSpPr>
        <p:spPr>
          <a:xfrm>
            <a:off x="1700015" y="611519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0C8767F-200E-60EC-0C6E-7C3F29FAF4A3}"/>
              </a:ext>
            </a:extLst>
          </p:cNvPr>
          <p:cNvSpPr/>
          <p:nvPr/>
        </p:nvSpPr>
        <p:spPr>
          <a:xfrm>
            <a:off x="1909602" y="555723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43" name="大かっこ 42">
            <a:extLst>
              <a:ext uri="{FF2B5EF4-FFF2-40B4-BE49-F238E27FC236}">
                <a16:creationId xmlns:a16="http://schemas.microsoft.com/office/drawing/2014/main" id="{49FE4D1F-ABD3-780B-B22A-C881854C4A12}"/>
              </a:ext>
            </a:extLst>
          </p:cNvPr>
          <p:cNvSpPr/>
          <p:nvPr/>
        </p:nvSpPr>
        <p:spPr>
          <a:xfrm>
            <a:off x="4430217" y="560282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005EF2F-51F9-BC91-C526-2C670016E500}"/>
              </a:ext>
            </a:extLst>
          </p:cNvPr>
          <p:cNvSpPr/>
          <p:nvPr/>
        </p:nvSpPr>
        <p:spPr>
          <a:xfrm>
            <a:off x="4218211" y="611519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BE29BAB-707D-C1B1-B2DE-E3AD7E0309BC}"/>
              </a:ext>
            </a:extLst>
          </p:cNvPr>
          <p:cNvSpPr/>
          <p:nvPr/>
        </p:nvSpPr>
        <p:spPr>
          <a:xfrm>
            <a:off x="4427798" y="555723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46" name="大かっこ 45">
            <a:extLst>
              <a:ext uri="{FF2B5EF4-FFF2-40B4-BE49-F238E27FC236}">
                <a16:creationId xmlns:a16="http://schemas.microsoft.com/office/drawing/2014/main" id="{CC2BC956-60E9-E6B2-BD9E-790E738E4FE8}"/>
              </a:ext>
            </a:extLst>
          </p:cNvPr>
          <p:cNvSpPr/>
          <p:nvPr/>
        </p:nvSpPr>
        <p:spPr>
          <a:xfrm>
            <a:off x="7018585" y="560282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58C3640-C5D0-1842-6082-F90CA7693FE0}"/>
              </a:ext>
            </a:extLst>
          </p:cNvPr>
          <p:cNvSpPr/>
          <p:nvPr/>
        </p:nvSpPr>
        <p:spPr>
          <a:xfrm>
            <a:off x="6806579" y="611519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C35941A-C9B5-327D-59B9-696710E6E0B6}"/>
              </a:ext>
            </a:extLst>
          </p:cNvPr>
          <p:cNvSpPr/>
          <p:nvPr/>
        </p:nvSpPr>
        <p:spPr>
          <a:xfrm>
            <a:off x="7016166" y="555723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45860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DF1F18-EDFB-4FA1-8C4B-8A8F3611F354}"/>
              </a:ext>
            </a:extLst>
          </p:cNvPr>
          <p:cNvSpPr/>
          <p:nvPr/>
        </p:nvSpPr>
        <p:spPr>
          <a:xfrm>
            <a:off x="1471613" y="608013"/>
            <a:ext cx="2347912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308959E-96F3-4EF6-A697-84F2AA7F241D}"/>
              </a:ext>
            </a:extLst>
          </p:cNvPr>
          <p:cNvSpPr/>
          <p:nvPr/>
        </p:nvSpPr>
        <p:spPr>
          <a:xfrm>
            <a:off x="4000500" y="608013"/>
            <a:ext cx="2347913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9538B09-3B93-4F2F-9C51-2609553B052A}"/>
              </a:ext>
            </a:extLst>
          </p:cNvPr>
          <p:cNvSpPr/>
          <p:nvPr/>
        </p:nvSpPr>
        <p:spPr>
          <a:xfrm>
            <a:off x="6538913" y="608013"/>
            <a:ext cx="2349500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E081AF-2B9F-4EB4-BD37-32B6C212B635}"/>
              </a:ext>
            </a:extLst>
          </p:cNvPr>
          <p:cNvSpPr/>
          <p:nvPr/>
        </p:nvSpPr>
        <p:spPr>
          <a:xfrm>
            <a:off x="1471613" y="2744788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0B9E0FE-F8E6-4608-B4A3-9B155B7C0349}"/>
              </a:ext>
            </a:extLst>
          </p:cNvPr>
          <p:cNvSpPr/>
          <p:nvPr/>
        </p:nvSpPr>
        <p:spPr>
          <a:xfrm>
            <a:off x="4010025" y="2744788"/>
            <a:ext cx="2347913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8FAD598-11A3-4E12-B77C-87DDA14268CE}"/>
              </a:ext>
            </a:extLst>
          </p:cNvPr>
          <p:cNvSpPr/>
          <p:nvPr/>
        </p:nvSpPr>
        <p:spPr>
          <a:xfrm>
            <a:off x="6538913" y="2744788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31FDAD8-2BE5-4028-83F1-023C3807FE1E}"/>
              </a:ext>
            </a:extLst>
          </p:cNvPr>
          <p:cNvSpPr/>
          <p:nvPr/>
        </p:nvSpPr>
        <p:spPr>
          <a:xfrm>
            <a:off x="1471613" y="4905375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12944F8-D0BF-48F6-B72F-969C21C7CF5F}"/>
              </a:ext>
            </a:extLst>
          </p:cNvPr>
          <p:cNvSpPr/>
          <p:nvPr/>
        </p:nvSpPr>
        <p:spPr>
          <a:xfrm>
            <a:off x="3990975" y="4905375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6D3465-8502-4510-8E34-1885FA291555}"/>
              </a:ext>
            </a:extLst>
          </p:cNvPr>
          <p:cNvSpPr/>
          <p:nvPr/>
        </p:nvSpPr>
        <p:spPr>
          <a:xfrm>
            <a:off x="6538913" y="4905375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8BCAC-6AC4-4977-AA11-E3FDAC176D28}"/>
              </a:ext>
            </a:extLst>
          </p:cNvPr>
          <p:cNvSpPr/>
          <p:nvPr/>
        </p:nvSpPr>
        <p:spPr>
          <a:xfrm>
            <a:off x="142875" y="238125"/>
            <a:ext cx="716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初診時：○○○○年○○月○○日（</a:t>
            </a:r>
            <a:r>
              <a:rPr lang="en-US" altLang="ja-JP" dirty="0">
                <a:latin typeface="+mj-ea"/>
                <a:ea typeface="+mj-ea"/>
              </a:rPr>
              <a:t>11</a:t>
            </a:r>
            <a:r>
              <a:rPr lang="ja-JP" altLang="en-US" dirty="0">
                <a:latin typeface="+mj-ea"/>
                <a:ea typeface="+mj-ea"/>
              </a:rPr>
              <a:t>枚法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：義歯装着時</a:t>
            </a:r>
            <a:r>
              <a:rPr lang="ja-JP" altLang="en-US" dirty="0">
                <a:latin typeface="+mj-ea"/>
                <a:ea typeface="+mj-ea"/>
              </a:rPr>
              <a:t>）</a:t>
            </a:r>
          </a:p>
        </p:txBody>
      </p:sp>
      <p:sp>
        <p:nvSpPr>
          <p:cNvPr id="5132" name="正方形/長方形 15">
            <a:extLst>
              <a:ext uri="{FF2B5EF4-FFF2-40B4-BE49-F238E27FC236}">
                <a16:creationId xmlns:a16="http://schemas.microsoft.com/office/drawing/2014/main" id="{8378FC8A-1CA5-4B32-AAF3-E8697DD8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545013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最新メインテナンスまたは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5133" name="正方形/長方形 27">
            <a:extLst>
              <a:ext uri="{FF2B5EF4-FFF2-40B4-BE49-F238E27FC236}">
                <a16:creationId xmlns:a16="http://schemas.microsoft.com/office/drawing/2014/main" id="{004AAF6B-EBB9-4650-89E0-81C872B4A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4" y="716142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</a:t>
            </a:r>
            <a:r>
              <a:rPr lang="ja-JP" altLang="en-US" sz="1400" dirty="0"/>
              <a:t>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5134" name="正方形/長方形 28">
            <a:extLst>
              <a:ext uri="{FF2B5EF4-FFF2-40B4-BE49-F238E27FC236}">
                <a16:creationId xmlns:a16="http://schemas.microsoft.com/office/drawing/2014/main" id="{3AD0BB9F-06CD-45C2-877F-5451D33B0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041" y="716142"/>
            <a:ext cx="1615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前歯部</a:t>
            </a:r>
            <a:r>
              <a:rPr lang="ja-JP" altLang="en-US" sz="1400" dirty="0"/>
              <a:t>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5135" name="正方形/長方形 29">
            <a:extLst>
              <a:ext uri="{FF2B5EF4-FFF2-40B4-BE49-F238E27FC236}">
                <a16:creationId xmlns:a16="http://schemas.microsoft.com/office/drawing/2014/main" id="{EFF5EC07-C770-48F7-9C82-5094576D7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998" y="716142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5137" name="正方形/長方形 36">
            <a:extLst>
              <a:ext uri="{FF2B5EF4-FFF2-40B4-BE49-F238E27FC236}">
                <a16:creationId xmlns:a16="http://schemas.microsoft.com/office/drawing/2014/main" id="{D19B62A3-E405-4A20-A306-DB3345B96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6581775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申請者氏名：○○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40214A8-ECCA-4E10-AE13-37FFBA3282F2}"/>
              </a:ext>
            </a:extLst>
          </p:cNvPr>
          <p:cNvSpPr/>
          <p:nvPr/>
        </p:nvSpPr>
        <p:spPr>
          <a:xfrm>
            <a:off x="8572500" y="228600"/>
            <a:ext cx="1893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  <p:sp>
        <p:nvSpPr>
          <p:cNvPr id="5139" name="正方形/長方形 15">
            <a:extLst>
              <a:ext uri="{FF2B5EF4-FFF2-40B4-BE49-F238E27FC236}">
                <a16:creationId xmlns:a16="http://schemas.microsoft.com/office/drawing/2014/main" id="{E8CAD971-CFF8-4411-BD94-484484D4F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349500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移行時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10" name="大かっこ 9">
            <a:extLst>
              <a:ext uri="{FF2B5EF4-FFF2-40B4-BE49-F238E27FC236}">
                <a16:creationId xmlns:a16="http://schemas.microsoft.com/office/drawing/2014/main" id="{127B09F7-5F08-8094-12DB-14895BFDA215}"/>
              </a:ext>
            </a:extLst>
          </p:cNvPr>
          <p:cNvSpPr/>
          <p:nvPr/>
        </p:nvSpPr>
        <p:spPr>
          <a:xfrm>
            <a:off x="1912021" y="1314346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6B0F2B5-5C33-F823-F097-A8922AEE0752}"/>
              </a:ext>
            </a:extLst>
          </p:cNvPr>
          <p:cNvSpPr/>
          <p:nvPr/>
        </p:nvSpPr>
        <p:spPr>
          <a:xfrm>
            <a:off x="1700015" y="1826721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D47C30-0B1C-9916-042E-555729EEFF25}"/>
              </a:ext>
            </a:extLst>
          </p:cNvPr>
          <p:cNvSpPr/>
          <p:nvPr/>
        </p:nvSpPr>
        <p:spPr>
          <a:xfrm>
            <a:off x="1909602" y="1268760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17" name="大かっこ 16">
            <a:extLst>
              <a:ext uri="{FF2B5EF4-FFF2-40B4-BE49-F238E27FC236}">
                <a16:creationId xmlns:a16="http://schemas.microsoft.com/office/drawing/2014/main" id="{6290A7B0-E5B6-BA6D-F174-64592A4887FF}"/>
              </a:ext>
            </a:extLst>
          </p:cNvPr>
          <p:cNvSpPr/>
          <p:nvPr/>
        </p:nvSpPr>
        <p:spPr>
          <a:xfrm>
            <a:off x="4430217" y="1314346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26762C3-2AFC-2225-6D1D-F89998CF950F}"/>
              </a:ext>
            </a:extLst>
          </p:cNvPr>
          <p:cNvSpPr/>
          <p:nvPr/>
        </p:nvSpPr>
        <p:spPr>
          <a:xfrm>
            <a:off x="4218211" y="1826721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982EEDD-8BCB-680C-935E-39293FE2A12E}"/>
              </a:ext>
            </a:extLst>
          </p:cNvPr>
          <p:cNvSpPr/>
          <p:nvPr/>
        </p:nvSpPr>
        <p:spPr>
          <a:xfrm>
            <a:off x="4427798" y="1268760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20" name="大かっこ 19">
            <a:extLst>
              <a:ext uri="{FF2B5EF4-FFF2-40B4-BE49-F238E27FC236}">
                <a16:creationId xmlns:a16="http://schemas.microsoft.com/office/drawing/2014/main" id="{15CBD542-A47C-D3BF-EAC0-D6990006498E}"/>
              </a:ext>
            </a:extLst>
          </p:cNvPr>
          <p:cNvSpPr/>
          <p:nvPr/>
        </p:nvSpPr>
        <p:spPr>
          <a:xfrm>
            <a:off x="7018585" y="1314346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A235E1-1BC0-03FC-5133-FFA2989F36FE}"/>
              </a:ext>
            </a:extLst>
          </p:cNvPr>
          <p:cNvSpPr/>
          <p:nvPr/>
        </p:nvSpPr>
        <p:spPr>
          <a:xfrm>
            <a:off x="6806579" y="1826721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86631AD-ADA8-3C75-1EB3-F87090A41FA2}"/>
              </a:ext>
            </a:extLst>
          </p:cNvPr>
          <p:cNvSpPr/>
          <p:nvPr/>
        </p:nvSpPr>
        <p:spPr>
          <a:xfrm>
            <a:off x="7016166" y="1268760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23" name="正方形/長方形 27">
            <a:extLst>
              <a:ext uri="{FF2B5EF4-FFF2-40B4-BE49-F238E27FC236}">
                <a16:creationId xmlns:a16="http://schemas.microsoft.com/office/drawing/2014/main" id="{51E95EC0-D893-376C-7F7C-E299A6085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4" y="2844380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</a:t>
            </a:r>
            <a:r>
              <a:rPr lang="ja-JP" altLang="en-US" sz="1400" dirty="0"/>
              <a:t>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24" name="正方形/長方形 28">
            <a:extLst>
              <a:ext uri="{FF2B5EF4-FFF2-40B4-BE49-F238E27FC236}">
                <a16:creationId xmlns:a16="http://schemas.microsoft.com/office/drawing/2014/main" id="{5EB5EF1F-2770-DC14-8BDD-4EB9BE381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041" y="2844380"/>
            <a:ext cx="1615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前歯部</a:t>
            </a:r>
            <a:r>
              <a:rPr lang="ja-JP" altLang="en-US" sz="1400" dirty="0"/>
              <a:t>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25" name="正方形/長方形 29">
            <a:extLst>
              <a:ext uri="{FF2B5EF4-FFF2-40B4-BE49-F238E27FC236}">
                <a16:creationId xmlns:a16="http://schemas.microsoft.com/office/drawing/2014/main" id="{36485616-FCD8-49F3-7A50-99FD085C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998" y="2844380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26" name="大かっこ 25">
            <a:extLst>
              <a:ext uri="{FF2B5EF4-FFF2-40B4-BE49-F238E27FC236}">
                <a16:creationId xmlns:a16="http://schemas.microsoft.com/office/drawing/2014/main" id="{274E7FBE-A34C-E871-7259-332D59EB8680}"/>
              </a:ext>
            </a:extLst>
          </p:cNvPr>
          <p:cNvSpPr/>
          <p:nvPr/>
        </p:nvSpPr>
        <p:spPr>
          <a:xfrm>
            <a:off x="1912021" y="344258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1135B7D-8DF7-7D21-7DB0-669CC03E4353}"/>
              </a:ext>
            </a:extLst>
          </p:cNvPr>
          <p:cNvSpPr/>
          <p:nvPr/>
        </p:nvSpPr>
        <p:spPr>
          <a:xfrm>
            <a:off x="1700015" y="395495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C4E155A-2D53-8833-54AF-A0D33DD93A92}"/>
              </a:ext>
            </a:extLst>
          </p:cNvPr>
          <p:cNvSpPr/>
          <p:nvPr/>
        </p:nvSpPr>
        <p:spPr>
          <a:xfrm>
            <a:off x="1909602" y="339699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29" name="大かっこ 28">
            <a:extLst>
              <a:ext uri="{FF2B5EF4-FFF2-40B4-BE49-F238E27FC236}">
                <a16:creationId xmlns:a16="http://schemas.microsoft.com/office/drawing/2014/main" id="{64E8831F-E34D-D67B-710F-BAB5F9C3AD93}"/>
              </a:ext>
            </a:extLst>
          </p:cNvPr>
          <p:cNvSpPr/>
          <p:nvPr/>
        </p:nvSpPr>
        <p:spPr>
          <a:xfrm>
            <a:off x="4430217" y="344258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670BA9F-7BFC-76D7-CF20-1E99EE4E0473}"/>
              </a:ext>
            </a:extLst>
          </p:cNvPr>
          <p:cNvSpPr/>
          <p:nvPr/>
        </p:nvSpPr>
        <p:spPr>
          <a:xfrm>
            <a:off x="4218211" y="395495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89E922E-0E24-7CC4-27AE-1429D29480D5}"/>
              </a:ext>
            </a:extLst>
          </p:cNvPr>
          <p:cNvSpPr/>
          <p:nvPr/>
        </p:nvSpPr>
        <p:spPr>
          <a:xfrm>
            <a:off x="4427798" y="339699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33" name="大かっこ 32">
            <a:extLst>
              <a:ext uri="{FF2B5EF4-FFF2-40B4-BE49-F238E27FC236}">
                <a16:creationId xmlns:a16="http://schemas.microsoft.com/office/drawing/2014/main" id="{63D80EAB-BBB2-D296-F1F8-9B45C7E8B186}"/>
              </a:ext>
            </a:extLst>
          </p:cNvPr>
          <p:cNvSpPr/>
          <p:nvPr/>
        </p:nvSpPr>
        <p:spPr>
          <a:xfrm>
            <a:off x="7018585" y="344258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E77E129-3D7A-146D-952E-7652861E6A78}"/>
              </a:ext>
            </a:extLst>
          </p:cNvPr>
          <p:cNvSpPr/>
          <p:nvPr/>
        </p:nvSpPr>
        <p:spPr>
          <a:xfrm>
            <a:off x="6780782" y="395495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3B5805D-2400-C87F-3365-C0BA4B4EA92D}"/>
              </a:ext>
            </a:extLst>
          </p:cNvPr>
          <p:cNvSpPr/>
          <p:nvPr/>
        </p:nvSpPr>
        <p:spPr>
          <a:xfrm>
            <a:off x="7016166" y="339699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36" name="正方形/長方形 27">
            <a:extLst>
              <a:ext uri="{FF2B5EF4-FFF2-40B4-BE49-F238E27FC236}">
                <a16:creationId xmlns:a16="http://schemas.microsoft.com/office/drawing/2014/main" id="{68098047-5294-C83C-A81D-542CCD0C6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4" y="5004620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</a:t>
            </a:r>
            <a:r>
              <a:rPr lang="ja-JP" altLang="en-US" sz="1400" dirty="0"/>
              <a:t>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37" name="正方形/長方形 28">
            <a:extLst>
              <a:ext uri="{FF2B5EF4-FFF2-40B4-BE49-F238E27FC236}">
                <a16:creationId xmlns:a16="http://schemas.microsoft.com/office/drawing/2014/main" id="{ACCF2318-BEAD-98E2-C01C-577A1F3CB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041" y="5004620"/>
            <a:ext cx="1615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前歯部</a:t>
            </a:r>
            <a:r>
              <a:rPr lang="ja-JP" altLang="en-US" sz="1400" dirty="0"/>
              <a:t>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38" name="正方形/長方形 29">
            <a:extLst>
              <a:ext uri="{FF2B5EF4-FFF2-40B4-BE49-F238E27FC236}">
                <a16:creationId xmlns:a16="http://schemas.microsoft.com/office/drawing/2014/main" id="{C36CA244-EC28-C596-2FCB-D31E0FC1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998" y="5004620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40" name="大かっこ 39">
            <a:extLst>
              <a:ext uri="{FF2B5EF4-FFF2-40B4-BE49-F238E27FC236}">
                <a16:creationId xmlns:a16="http://schemas.microsoft.com/office/drawing/2014/main" id="{8B4B8A46-DCDB-A694-362A-AA667340E016}"/>
              </a:ext>
            </a:extLst>
          </p:cNvPr>
          <p:cNvSpPr/>
          <p:nvPr/>
        </p:nvSpPr>
        <p:spPr>
          <a:xfrm>
            <a:off x="1912021" y="560282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C3C3094-6162-E6D3-89A3-B5DD40F7EC90}"/>
              </a:ext>
            </a:extLst>
          </p:cNvPr>
          <p:cNvSpPr/>
          <p:nvPr/>
        </p:nvSpPr>
        <p:spPr>
          <a:xfrm>
            <a:off x="1700015" y="611519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0C8767F-200E-60EC-0C6E-7C3F29FAF4A3}"/>
              </a:ext>
            </a:extLst>
          </p:cNvPr>
          <p:cNvSpPr/>
          <p:nvPr/>
        </p:nvSpPr>
        <p:spPr>
          <a:xfrm>
            <a:off x="1909602" y="555723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43" name="大かっこ 42">
            <a:extLst>
              <a:ext uri="{FF2B5EF4-FFF2-40B4-BE49-F238E27FC236}">
                <a16:creationId xmlns:a16="http://schemas.microsoft.com/office/drawing/2014/main" id="{49FE4D1F-ABD3-780B-B22A-C881854C4A12}"/>
              </a:ext>
            </a:extLst>
          </p:cNvPr>
          <p:cNvSpPr/>
          <p:nvPr/>
        </p:nvSpPr>
        <p:spPr>
          <a:xfrm>
            <a:off x="4430217" y="560282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005EF2F-51F9-BC91-C526-2C670016E500}"/>
              </a:ext>
            </a:extLst>
          </p:cNvPr>
          <p:cNvSpPr/>
          <p:nvPr/>
        </p:nvSpPr>
        <p:spPr>
          <a:xfrm>
            <a:off x="4218211" y="611519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BE29BAB-707D-C1B1-B2DE-E3AD7E0309BC}"/>
              </a:ext>
            </a:extLst>
          </p:cNvPr>
          <p:cNvSpPr/>
          <p:nvPr/>
        </p:nvSpPr>
        <p:spPr>
          <a:xfrm>
            <a:off x="4427798" y="555723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46" name="大かっこ 45">
            <a:extLst>
              <a:ext uri="{FF2B5EF4-FFF2-40B4-BE49-F238E27FC236}">
                <a16:creationId xmlns:a16="http://schemas.microsoft.com/office/drawing/2014/main" id="{CC2BC956-60E9-E6B2-BD9E-790E738E4FE8}"/>
              </a:ext>
            </a:extLst>
          </p:cNvPr>
          <p:cNvSpPr/>
          <p:nvPr/>
        </p:nvSpPr>
        <p:spPr>
          <a:xfrm>
            <a:off x="7018585" y="560282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58C3640-C5D0-1842-6082-F90CA7693FE0}"/>
              </a:ext>
            </a:extLst>
          </p:cNvPr>
          <p:cNvSpPr/>
          <p:nvPr/>
        </p:nvSpPr>
        <p:spPr>
          <a:xfrm>
            <a:off x="6806579" y="611519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C35941A-C9B5-327D-59B9-696710E6E0B6}"/>
              </a:ext>
            </a:extLst>
          </p:cNvPr>
          <p:cNvSpPr/>
          <p:nvPr/>
        </p:nvSpPr>
        <p:spPr>
          <a:xfrm>
            <a:off x="7016166" y="555723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429433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8BCAC-6AC4-4977-AA11-E3FDAC176D28}"/>
              </a:ext>
            </a:extLst>
          </p:cNvPr>
          <p:cNvSpPr/>
          <p:nvPr/>
        </p:nvSpPr>
        <p:spPr>
          <a:xfrm>
            <a:off x="142875" y="238125"/>
            <a:ext cx="716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口腔内写真提示参考例</a:t>
            </a:r>
            <a:r>
              <a:rPr lang="en-US" altLang="ja-JP" dirty="0">
                <a:latin typeface="+mj-ea"/>
                <a:ea typeface="+mj-ea"/>
              </a:rPr>
              <a:t>1</a:t>
            </a:r>
            <a:r>
              <a:rPr lang="ja-JP" altLang="en-US" sz="1400" dirty="0">
                <a:latin typeface="+mj-ea"/>
                <a:ea typeface="+mj-ea"/>
              </a:rPr>
              <a:t>（義歯あり）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DE86FED2-777B-E6C2-552B-C3AE5AFE5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79205" y="2866627"/>
            <a:ext cx="2160000" cy="14400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20D736ED-641A-F591-2E17-C1E24EB399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35788" y="2866628"/>
            <a:ext cx="2160000" cy="14400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E90CFF6D-014C-7574-F076-1A50FBECD6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60631" y="4968552"/>
            <a:ext cx="216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5DD24F37-A9E7-71F2-6BE9-6181FBC06A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60631" y="764704"/>
            <a:ext cx="2160000" cy="14400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5542F4D9-228A-A8A4-9EE2-4760BC5FE5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11692" y="2866628"/>
            <a:ext cx="2160000" cy="1440000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6B02F2FC-5640-2CDE-A0EB-EC6B07431D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98017" y="4968552"/>
            <a:ext cx="2160000" cy="144000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37370E4B-53F5-5E11-F5BC-D50792EABC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0631" y="2866628"/>
            <a:ext cx="2160000" cy="1440000"/>
          </a:xfrm>
          <a:prstGeom prst="rect">
            <a:avLst/>
          </a:prstGeom>
        </p:spPr>
      </p:pic>
      <p:pic>
        <p:nvPicPr>
          <p:cNvPr id="5121" name="図 5120">
            <a:extLst>
              <a:ext uri="{FF2B5EF4-FFF2-40B4-BE49-F238E27FC236}">
                <a16:creationId xmlns:a16="http://schemas.microsoft.com/office/drawing/2014/main" id="{0F0F0BBF-3B52-B251-FA1D-11DA22AC3C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479204" y="764704"/>
            <a:ext cx="2160000" cy="1440000"/>
          </a:xfrm>
          <a:prstGeom prst="rect">
            <a:avLst/>
          </a:prstGeom>
        </p:spPr>
      </p:pic>
      <p:pic>
        <p:nvPicPr>
          <p:cNvPr id="5123" name="図 5122">
            <a:extLst>
              <a:ext uri="{FF2B5EF4-FFF2-40B4-BE49-F238E27FC236}">
                <a16:creationId xmlns:a16="http://schemas.microsoft.com/office/drawing/2014/main" id="{12B85CE0-F049-A1EA-631D-DAE947D5F1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735788" y="764704"/>
            <a:ext cx="2160000" cy="1440000"/>
          </a:xfrm>
          <a:prstGeom prst="rect">
            <a:avLst/>
          </a:prstGeom>
        </p:spPr>
      </p:pic>
      <p:pic>
        <p:nvPicPr>
          <p:cNvPr id="5125" name="図 5124">
            <a:extLst>
              <a:ext uri="{FF2B5EF4-FFF2-40B4-BE49-F238E27FC236}">
                <a16:creationId xmlns:a16="http://schemas.microsoft.com/office/drawing/2014/main" id="{02E07E1D-C26B-AA13-24C0-D5944D7ECB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735788" y="4968552"/>
            <a:ext cx="2160000" cy="1440000"/>
          </a:xfrm>
          <a:prstGeom prst="rect">
            <a:avLst/>
          </a:prstGeom>
        </p:spPr>
      </p:pic>
      <p:pic>
        <p:nvPicPr>
          <p:cNvPr id="5127" name="図 5126">
            <a:extLst>
              <a:ext uri="{FF2B5EF4-FFF2-40B4-BE49-F238E27FC236}">
                <a16:creationId xmlns:a16="http://schemas.microsoft.com/office/drawing/2014/main" id="{396B3410-C814-A607-EC3C-F4AF35681F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479204" y="4968552"/>
            <a:ext cx="2160000" cy="1440000"/>
          </a:xfrm>
          <a:prstGeom prst="rect">
            <a:avLst/>
          </a:prstGeom>
        </p:spPr>
      </p:pic>
      <p:pic>
        <p:nvPicPr>
          <p:cNvPr id="5131" name="図 5130">
            <a:extLst>
              <a:ext uri="{FF2B5EF4-FFF2-40B4-BE49-F238E27FC236}">
                <a16:creationId xmlns:a16="http://schemas.microsoft.com/office/drawing/2014/main" id="{45304026-1EFD-3B5A-D264-475B4DE88B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11692" y="764704"/>
            <a:ext cx="2160000" cy="1440000"/>
          </a:xfrm>
          <a:prstGeom prst="rect">
            <a:avLst/>
          </a:prstGeom>
        </p:spPr>
      </p:pic>
      <p:sp>
        <p:nvSpPr>
          <p:cNvPr id="5153" name="テキスト ボックス 5152">
            <a:extLst>
              <a:ext uri="{FF2B5EF4-FFF2-40B4-BE49-F238E27FC236}">
                <a16:creationId xmlns:a16="http://schemas.microsoft.com/office/drawing/2014/main" id="{C85293D2-7519-2785-19E7-FA86D86C8058}"/>
              </a:ext>
            </a:extLst>
          </p:cNvPr>
          <p:cNvSpPr txBox="1"/>
          <p:nvPr/>
        </p:nvSpPr>
        <p:spPr>
          <a:xfrm>
            <a:off x="264338" y="6408712"/>
            <a:ext cx="18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900" dirty="0"/>
              <a:t>右側</a:t>
            </a:r>
            <a:r>
              <a:rPr lang="ja-JP" altLang="en-US" sz="900" dirty="0"/>
              <a:t>舌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54" name="テキスト ボックス 5153">
            <a:extLst>
              <a:ext uri="{FF2B5EF4-FFF2-40B4-BE49-F238E27FC236}">
                <a16:creationId xmlns:a16="http://schemas.microsoft.com/office/drawing/2014/main" id="{F77EBACB-2E93-2795-072D-B867ED3F7E6F}"/>
              </a:ext>
            </a:extLst>
          </p:cNvPr>
          <p:cNvSpPr txBox="1"/>
          <p:nvPr/>
        </p:nvSpPr>
        <p:spPr>
          <a:xfrm>
            <a:off x="264338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900" dirty="0"/>
              <a:t>右側</a:t>
            </a:r>
            <a:r>
              <a:rPr lang="ja-JP" altLang="en-US" sz="900" dirty="0"/>
              <a:t>口蓋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57" name="テキスト ボックス 5156">
            <a:extLst>
              <a:ext uri="{FF2B5EF4-FFF2-40B4-BE49-F238E27FC236}">
                <a16:creationId xmlns:a16="http://schemas.microsoft.com/office/drawing/2014/main" id="{1AF7C45B-17D2-540B-1C88-96E9C13FF131}"/>
              </a:ext>
            </a:extLst>
          </p:cNvPr>
          <p:cNvSpPr txBox="1"/>
          <p:nvPr/>
        </p:nvSpPr>
        <p:spPr>
          <a:xfrm>
            <a:off x="7735788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上顎咬合面</a:t>
            </a:r>
            <a:r>
              <a:rPr lang="zh-TW" altLang="en-US" sz="900" dirty="0"/>
              <a:t>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1/2</a:t>
            </a:r>
            <a:r>
              <a:rPr lang="ja-JP" altLang="en-US" sz="900" dirty="0"/>
              <a:t>倍</a:t>
            </a:r>
          </a:p>
        </p:txBody>
      </p:sp>
      <p:sp>
        <p:nvSpPr>
          <p:cNvPr id="5158" name="テキスト ボックス 5157">
            <a:extLst>
              <a:ext uri="{FF2B5EF4-FFF2-40B4-BE49-F238E27FC236}">
                <a16:creationId xmlns:a16="http://schemas.microsoft.com/office/drawing/2014/main" id="{B5CF032B-BE79-8ADF-54D1-CA298CEBB9C8}"/>
              </a:ext>
            </a:extLst>
          </p:cNvPr>
          <p:cNvSpPr txBox="1"/>
          <p:nvPr/>
        </p:nvSpPr>
        <p:spPr>
          <a:xfrm>
            <a:off x="7735788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正面</a:t>
            </a:r>
            <a:r>
              <a:rPr lang="zh-TW" altLang="en-US" sz="900" dirty="0"/>
              <a:t>観</a:t>
            </a:r>
            <a:endParaRPr lang="en-US" altLang="zh-TW" sz="9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1/2</a:t>
            </a:r>
            <a:r>
              <a:rPr lang="ja-JP" altLang="en-US" sz="900" dirty="0"/>
              <a:t>倍</a:t>
            </a:r>
          </a:p>
        </p:txBody>
      </p:sp>
      <p:sp>
        <p:nvSpPr>
          <p:cNvPr id="5159" name="テキスト ボックス 5158">
            <a:extLst>
              <a:ext uri="{FF2B5EF4-FFF2-40B4-BE49-F238E27FC236}">
                <a16:creationId xmlns:a16="http://schemas.microsoft.com/office/drawing/2014/main" id="{3BE199F6-73F6-983B-BC03-58BA498AEF96}"/>
              </a:ext>
            </a:extLst>
          </p:cNvPr>
          <p:cNvSpPr txBox="1"/>
          <p:nvPr/>
        </p:nvSpPr>
        <p:spPr>
          <a:xfrm>
            <a:off x="2479205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前歯部正面</a:t>
            </a:r>
            <a:r>
              <a:rPr lang="zh-TW" altLang="en-US" sz="900" dirty="0"/>
              <a:t>観</a:t>
            </a:r>
            <a:endParaRPr lang="en-US" altLang="zh-TW" sz="9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0" name="テキスト ボックス 5159">
            <a:extLst>
              <a:ext uri="{FF2B5EF4-FFF2-40B4-BE49-F238E27FC236}">
                <a16:creationId xmlns:a16="http://schemas.microsoft.com/office/drawing/2014/main" id="{A9B00885-7CC9-CA7D-4E38-F8D0A83DB6AE}"/>
              </a:ext>
            </a:extLst>
          </p:cNvPr>
          <p:cNvSpPr txBox="1"/>
          <p:nvPr/>
        </p:nvSpPr>
        <p:spPr>
          <a:xfrm>
            <a:off x="264338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900" dirty="0"/>
              <a:t>右側側</a:t>
            </a:r>
            <a:r>
              <a:rPr lang="ja-JP" altLang="en-US" sz="900" dirty="0"/>
              <a:t>方</a:t>
            </a:r>
            <a:r>
              <a:rPr lang="zh-TW" altLang="en-US" sz="900" dirty="0"/>
              <a:t>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1" name="テキスト ボックス 5160">
            <a:extLst>
              <a:ext uri="{FF2B5EF4-FFF2-40B4-BE49-F238E27FC236}">
                <a16:creationId xmlns:a16="http://schemas.microsoft.com/office/drawing/2014/main" id="{E7614450-206B-FF05-0B6B-F125AB980FDA}"/>
              </a:ext>
            </a:extLst>
          </p:cNvPr>
          <p:cNvSpPr txBox="1"/>
          <p:nvPr/>
        </p:nvSpPr>
        <p:spPr>
          <a:xfrm>
            <a:off x="2479205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前歯部口蓋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2" name="テキスト ボックス 5161">
            <a:extLst>
              <a:ext uri="{FF2B5EF4-FFF2-40B4-BE49-F238E27FC236}">
                <a16:creationId xmlns:a16="http://schemas.microsoft.com/office/drawing/2014/main" id="{2365B186-BE19-96ED-1580-47DE0A374FBC}"/>
              </a:ext>
            </a:extLst>
          </p:cNvPr>
          <p:cNvSpPr txBox="1"/>
          <p:nvPr/>
        </p:nvSpPr>
        <p:spPr>
          <a:xfrm>
            <a:off x="2479205" y="6408712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前歯部舌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3" name="テキスト ボックス 5162">
            <a:extLst>
              <a:ext uri="{FF2B5EF4-FFF2-40B4-BE49-F238E27FC236}">
                <a16:creationId xmlns:a16="http://schemas.microsoft.com/office/drawing/2014/main" id="{9EFA0071-357C-2E09-0ABE-6301C33EDCEA}"/>
              </a:ext>
            </a:extLst>
          </p:cNvPr>
          <p:cNvSpPr txBox="1"/>
          <p:nvPr/>
        </p:nvSpPr>
        <p:spPr>
          <a:xfrm>
            <a:off x="4698017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左</a:t>
            </a:r>
            <a:r>
              <a:rPr lang="zh-TW" altLang="en-US" sz="900" dirty="0"/>
              <a:t>側</a:t>
            </a:r>
            <a:r>
              <a:rPr lang="ja-JP" altLang="en-US" sz="900" dirty="0"/>
              <a:t>口蓋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4" name="テキスト ボックス 5163">
            <a:extLst>
              <a:ext uri="{FF2B5EF4-FFF2-40B4-BE49-F238E27FC236}">
                <a16:creationId xmlns:a16="http://schemas.microsoft.com/office/drawing/2014/main" id="{5C4A14B7-2048-4491-2489-6966884FBB6F}"/>
              </a:ext>
            </a:extLst>
          </p:cNvPr>
          <p:cNvSpPr txBox="1"/>
          <p:nvPr/>
        </p:nvSpPr>
        <p:spPr>
          <a:xfrm>
            <a:off x="4698017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左</a:t>
            </a:r>
            <a:r>
              <a:rPr lang="zh-TW" altLang="en-US" sz="900" dirty="0"/>
              <a:t>側側</a:t>
            </a:r>
            <a:r>
              <a:rPr lang="ja-JP" altLang="en-US" sz="900" dirty="0"/>
              <a:t>方</a:t>
            </a:r>
            <a:r>
              <a:rPr lang="zh-TW" altLang="en-US" sz="900" dirty="0"/>
              <a:t>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6" name="テキスト ボックス 5165">
            <a:extLst>
              <a:ext uri="{FF2B5EF4-FFF2-40B4-BE49-F238E27FC236}">
                <a16:creationId xmlns:a16="http://schemas.microsoft.com/office/drawing/2014/main" id="{594E4516-169A-D3CF-6A4D-92E202235DFE}"/>
              </a:ext>
            </a:extLst>
          </p:cNvPr>
          <p:cNvSpPr txBox="1"/>
          <p:nvPr/>
        </p:nvSpPr>
        <p:spPr>
          <a:xfrm>
            <a:off x="4698017" y="6408712"/>
            <a:ext cx="18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左</a:t>
            </a:r>
            <a:r>
              <a:rPr lang="zh-TW" altLang="en-US" sz="900" dirty="0"/>
              <a:t>側</a:t>
            </a:r>
            <a:r>
              <a:rPr lang="ja-JP" altLang="en-US" sz="900" dirty="0"/>
              <a:t>舌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7" name="テキスト ボックス 5166">
            <a:extLst>
              <a:ext uri="{FF2B5EF4-FFF2-40B4-BE49-F238E27FC236}">
                <a16:creationId xmlns:a16="http://schemas.microsoft.com/office/drawing/2014/main" id="{3F125A96-D175-DC2F-37D9-0D897F41AF59}"/>
              </a:ext>
            </a:extLst>
          </p:cNvPr>
          <p:cNvSpPr txBox="1"/>
          <p:nvPr/>
        </p:nvSpPr>
        <p:spPr>
          <a:xfrm>
            <a:off x="7663780" y="6408712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上顎咬合面</a:t>
            </a:r>
            <a:r>
              <a:rPr lang="zh-TW" altLang="en-US" sz="900" dirty="0"/>
              <a:t>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1/2</a:t>
            </a:r>
            <a:r>
              <a:rPr lang="ja-JP" altLang="en-US" sz="900" dirty="0"/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11697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8BCAC-6AC4-4977-AA11-E3FDAC176D28}"/>
              </a:ext>
            </a:extLst>
          </p:cNvPr>
          <p:cNvSpPr/>
          <p:nvPr/>
        </p:nvSpPr>
        <p:spPr>
          <a:xfrm>
            <a:off x="142875" y="238125"/>
            <a:ext cx="716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口腔内写真提示参考例</a:t>
            </a:r>
            <a:r>
              <a:rPr lang="en-US" altLang="ja-JP" dirty="0">
                <a:latin typeface="+mj-ea"/>
                <a:ea typeface="+mj-ea"/>
              </a:rPr>
              <a:t>1</a:t>
            </a:r>
            <a:r>
              <a:rPr lang="ja-JP" altLang="en-US" sz="1400" dirty="0">
                <a:latin typeface="+mj-ea"/>
                <a:ea typeface="+mj-ea"/>
              </a:rPr>
              <a:t>（義歯なし）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DE86FED2-777B-E6C2-552B-C3AE5AFE5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79205" y="2866627"/>
            <a:ext cx="2160000" cy="14400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E90CFF6D-014C-7574-F076-1A50FBECD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60631" y="4968552"/>
            <a:ext cx="216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6B02F2FC-5640-2CDE-A0EB-EC6B07431D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98017" y="4968552"/>
            <a:ext cx="2160000" cy="1440000"/>
          </a:xfrm>
          <a:prstGeom prst="rect">
            <a:avLst/>
          </a:prstGeom>
        </p:spPr>
      </p:pic>
      <p:pic>
        <p:nvPicPr>
          <p:cNvPr id="5125" name="図 5124">
            <a:extLst>
              <a:ext uri="{FF2B5EF4-FFF2-40B4-BE49-F238E27FC236}">
                <a16:creationId xmlns:a16="http://schemas.microsoft.com/office/drawing/2014/main" id="{02E07E1D-C26B-AA13-24C0-D5944D7EC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735788" y="4968552"/>
            <a:ext cx="2160000" cy="1440000"/>
          </a:xfrm>
          <a:prstGeom prst="rect">
            <a:avLst/>
          </a:prstGeom>
        </p:spPr>
      </p:pic>
      <p:pic>
        <p:nvPicPr>
          <p:cNvPr id="5127" name="図 5126">
            <a:extLst>
              <a:ext uri="{FF2B5EF4-FFF2-40B4-BE49-F238E27FC236}">
                <a16:creationId xmlns:a16="http://schemas.microsoft.com/office/drawing/2014/main" id="{396B3410-C814-A607-EC3C-F4AF35681F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479204" y="4968552"/>
            <a:ext cx="2160000" cy="1440000"/>
          </a:xfrm>
          <a:prstGeom prst="rect">
            <a:avLst/>
          </a:prstGeom>
        </p:spPr>
      </p:pic>
      <p:sp>
        <p:nvSpPr>
          <p:cNvPr id="5153" name="テキスト ボックス 5152">
            <a:extLst>
              <a:ext uri="{FF2B5EF4-FFF2-40B4-BE49-F238E27FC236}">
                <a16:creationId xmlns:a16="http://schemas.microsoft.com/office/drawing/2014/main" id="{C85293D2-7519-2785-19E7-FA86D86C8058}"/>
              </a:ext>
            </a:extLst>
          </p:cNvPr>
          <p:cNvSpPr txBox="1"/>
          <p:nvPr/>
        </p:nvSpPr>
        <p:spPr>
          <a:xfrm>
            <a:off x="264338" y="6408712"/>
            <a:ext cx="18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900" dirty="0"/>
              <a:t>右側</a:t>
            </a:r>
            <a:r>
              <a:rPr lang="ja-JP" altLang="en-US" sz="900" dirty="0"/>
              <a:t>舌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54" name="テキスト ボックス 5153">
            <a:extLst>
              <a:ext uri="{FF2B5EF4-FFF2-40B4-BE49-F238E27FC236}">
                <a16:creationId xmlns:a16="http://schemas.microsoft.com/office/drawing/2014/main" id="{F77EBACB-2E93-2795-072D-B867ED3F7E6F}"/>
              </a:ext>
            </a:extLst>
          </p:cNvPr>
          <p:cNvSpPr txBox="1"/>
          <p:nvPr/>
        </p:nvSpPr>
        <p:spPr>
          <a:xfrm>
            <a:off x="264338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900" dirty="0"/>
              <a:t>右側</a:t>
            </a:r>
            <a:r>
              <a:rPr lang="ja-JP" altLang="en-US" sz="900" dirty="0"/>
              <a:t>口蓋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57" name="テキスト ボックス 5156">
            <a:extLst>
              <a:ext uri="{FF2B5EF4-FFF2-40B4-BE49-F238E27FC236}">
                <a16:creationId xmlns:a16="http://schemas.microsoft.com/office/drawing/2014/main" id="{1AF7C45B-17D2-540B-1C88-96E9C13FF131}"/>
              </a:ext>
            </a:extLst>
          </p:cNvPr>
          <p:cNvSpPr txBox="1"/>
          <p:nvPr/>
        </p:nvSpPr>
        <p:spPr>
          <a:xfrm>
            <a:off x="7735788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上顎咬合面</a:t>
            </a:r>
            <a:r>
              <a:rPr lang="zh-TW" altLang="en-US" sz="900" dirty="0"/>
              <a:t>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1/2</a:t>
            </a:r>
            <a:r>
              <a:rPr lang="ja-JP" altLang="en-US" sz="900" dirty="0"/>
              <a:t>倍</a:t>
            </a:r>
          </a:p>
        </p:txBody>
      </p:sp>
      <p:sp>
        <p:nvSpPr>
          <p:cNvPr id="5158" name="テキスト ボックス 5157">
            <a:extLst>
              <a:ext uri="{FF2B5EF4-FFF2-40B4-BE49-F238E27FC236}">
                <a16:creationId xmlns:a16="http://schemas.microsoft.com/office/drawing/2014/main" id="{B5CF032B-BE79-8ADF-54D1-CA298CEBB9C8}"/>
              </a:ext>
            </a:extLst>
          </p:cNvPr>
          <p:cNvSpPr txBox="1"/>
          <p:nvPr/>
        </p:nvSpPr>
        <p:spPr>
          <a:xfrm>
            <a:off x="7735788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正面</a:t>
            </a:r>
            <a:r>
              <a:rPr lang="zh-TW" altLang="en-US" sz="900" dirty="0"/>
              <a:t>観</a:t>
            </a:r>
            <a:endParaRPr lang="en-US" altLang="zh-TW" sz="9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1/2</a:t>
            </a:r>
            <a:r>
              <a:rPr lang="ja-JP" altLang="en-US" sz="900" dirty="0"/>
              <a:t>倍</a:t>
            </a:r>
          </a:p>
        </p:txBody>
      </p:sp>
      <p:sp>
        <p:nvSpPr>
          <p:cNvPr id="5159" name="テキスト ボックス 5158">
            <a:extLst>
              <a:ext uri="{FF2B5EF4-FFF2-40B4-BE49-F238E27FC236}">
                <a16:creationId xmlns:a16="http://schemas.microsoft.com/office/drawing/2014/main" id="{3BE199F6-73F6-983B-BC03-58BA498AEF96}"/>
              </a:ext>
            </a:extLst>
          </p:cNvPr>
          <p:cNvSpPr txBox="1"/>
          <p:nvPr/>
        </p:nvSpPr>
        <p:spPr>
          <a:xfrm>
            <a:off x="2479205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前歯部正面</a:t>
            </a:r>
            <a:r>
              <a:rPr lang="zh-TW" altLang="en-US" sz="900" dirty="0"/>
              <a:t>観</a:t>
            </a:r>
            <a:endParaRPr lang="en-US" altLang="zh-TW" sz="9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0" name="テキスト ボックス 5159">
            <a:extLst>
              <a:ext uri="{FF2B5EF4-FFF2-40B4-BE49-F238E27FC236}">
                <a16:creationId xmlns:a16="http://schemas.microsoft.com/office/drawing/2014/main" id="{A9B00885-7CC9-CA7D-4E38-F8D0A83DB6AE}"/>
              </a:ext>
            </a:extLst>
          </p:cNvPr>
          <p:cNvSpPr txBox="1"/>
          <p:nvPr/>
        </p:nvSpPr>
        <p:spPr>
          <a:xfrm>
            <a:off x="264338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900" dirty="0"/>
              <a:t>右側側</a:t>
            </a:r>
            <a:r>
              <a:rPr lang="ja-JP" altLang="en-US" sz="900" dirty="0"/>
              <a:t>方</a:t>
            </a:r>
            <a:r>
              <a:rPr lang="zh-TW" altLang="en-US" sz="900" dirty="0"/>
              <a:t>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1" name="テキスト ボックス 5160">
            <a:extLst>
              <a:ext uri="{FF2B5EF4-FFF2-40B4-BE49-F238E27FC236}">
                <a16:creationId xmlns:a16="http://schemas.microsoft.com/office/drawing/2014/main" id="{E7614450-206B-FF05-0B6B-F125AB980FDA}"/>
              </a:ext>
            </a:extLst>
          </p:cNvPr>
          <p:cNvSpPr txBox="1"/>
          <p:nvPr/>
        </p:nvSpPr>
        <p:spPr>
          <a:xfrm>
            <a:off x="2479205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前歯部口蓋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2" name="テキスト ボックス 5161">
            <a:extLst>
              <a:ext uri="{FF2B5EF4-FFF2-40B4-BE49-F238E27FC236}">
                <a16:creationId xmlns:a16="http://schemas.microsoft.com/office/drawing/2014/main" id="{2365B186-BE19-96ED-1580-47DE0A374FBC}"/>
              </a:ext>
            </a:extLst>
          </p:cNvPr>
          <p:cNvSpPr txBox="1"/>
          <p:nvPr/>
        </p:nvSpPr>
        <p:spPr>
          <a:xfrm>
            <a:off x="2479205" y="6408712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前歯部舌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3" name="テキスト ボックス 5162">
            <a:extLst>
              <a:ext uri="{FF2B5EF4-FFF2-40B4-BE49-F238E27FC236}">
                <a16:creationId xmlns:a16="http://schemas.microsoft.com/office/drawing/2014/main" id="{9EFA0071-357C-2E09-0ABE-6301C33EDCEA}"/>
              </a:ext>
            </a:extLst>
          </p:cNvPr>
          <p:cNvSpPr txBox="1"/>
          <p:nvPr/>
        </p:nvSpPr>
        <p:spPr>
          <a:xfrm>
            <a:off x="4698017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左</a:t>
            </a:r>
            <a:r>
              <a:rPr lang="zh-TW" altLang="en-US" sz="900" dirty="0"/>
              <a:t>側</a:t>
            </a:r>
            <a:r>
              <a:rPr lang="ja-JP" altLang="en-US" sz="900" dirty="0"/>
              <a:t>口蓋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4" name="テキスト ボックス 5163">
            <a:extLst>
              <a:ext uri="{FF2B5EF4-FFF2-40B4-BE49-F238E27FC236}">
                <a16:creationId xmlns:a16="http://schemas.microsoft.com/office/drawing/2014/main" id="{5C4A14B7-2048-4491-2489-6966884FBB6F}"/>
              </a:ext>
            </a:extLst>
          </p:cNvPr>
          <p:cNvSpPr txBox="1"/>
          <p:nvPr/>
        </p:nvSpPr>
        <p:spPr>
          <a:xfrm>
            <a:off x="4698017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左</a:t>
            </a:r>
            <a:r>
              <a:rPr lang="zh-TW" altLang="en-US" sz="900" dirty="0"/>
              <a:t>側側</a:t>
            </a:r>
            <a:r>
              <a:rPr lang="ja-JP" altLang="en-US" sz="900" dirty="0"/>
              <a:t>方</a:t>
            </a:r>
            <a:r>
              <a:rPr lang="zh-TW" altLang="en-US" sz="900" dirty="0"/>
              <a:t>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6" name="テキスト ボックス 5165">
            <a:extLst>
              <a:ext uri="{FF2B5EF4-FFF2-40B4-BE49-F238E27FC236}">
                <a16:creationId xmlns:a16="http://schemas.microsoft.com/office/drawing/2014/main" id="{594E4516-169A-D3CF-6A4D-92E202235DFE}"/>
              </a:ext>
            </a:extLst>
          </p:cNvPr>
          <p:cNvSpPr txBox="1"/>
          <p:nvPr/>
        </p:nvSpPr>
        <p:spPr>
          <a:xfrm>
            <a:off x="4698017" y="6408712"/>
            <a:ext cx="18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左</a:t>
            </a:r>
            <a:r>
              <a:rPr lang="zh-TW" altLang="en-US" sz="900" dirty="0"/>
              <a:t>側</a:t>
            </a:r>
            <a:r>
              <a:rPr lang="ja-JP" altLang="en-US" sz="900" dirty="0"/>
              <a:t>舌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7" name="テキスト ボックス 5166">
            <a:extLst>
              <a:ext uri="{FF2B5EF4-FFF2-40B4-BE49-F238E27FC236}">
                <a16:creationId xmlns:a16="http://schemas.microsoft.com/office/drawing/2014/main" id="{3F125A96-D175-DC2F-37D9-0D897F41AF59}"/>
              </a:ext>
            </a:extLst>
          </p:cNvPr>
          <p:cNvSpPr txBox="1"/>
          <p:nvPr/>
        </p:nvSpPr>
        <p:spPr>
          <a:xfrm>
            <a:off x="7663780" y="6408712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上顎咬合面</a:t>
            </a:r>
            <a:r>
              <a:rPr lang="zh-TW" altLang="en-US" sz="900" dirty="0"/>
              <a:t>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1/2</a:t>
            </a:r>
            <a:r>
              <a:rPr lang="ja-JP" altLang="en-US" sz="900" dirty="0"/>
              <a:t>倍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EE380F-59B0-9C40-4186-9083F3FAB8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0631" y="2866627"/>
            <a:ext cx="2160000" cy="144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0F41591-07F5-D290-3C04-40FBAFB80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11692" y="2866627"/>
            <a:ext cx="2160000" cy="1440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72205C-B97F-16B3-0904-F6BFDF794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11692" y="764704"/>
            <a:ext cx="2160000" cy="144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3A68756-459D-803E-0750-8D5B73B040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479205" y="764704"/>
            <a:ext cx="2160000" cy="1440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4058270-1A32-1FFA-BF28-E03885EC10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735788" y="764704"/>
            <a:ext cx="2160000" cy="144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3A24650-5685-4FA2-BE8D-D0A3C37FE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60631" y="764704"/>
            <a:ext cx="2160000" cy="1440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D41A028-8053-660E-30ED-C0091E241C9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35788" y="2866627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8BCAC-6AC4-4977-AA11-E3FDAC176D28}"/>
              </a:ext>
            </a:extLst>
          </p:cNvPr>
          <p:cNvSpPr/>
          <p:nvPr/>
        </p:nvSpPr>
        <p:spPr>
          <a:xfrm>
            <a:off x="142875" y="238125"/>
            <a:ext cx="716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口腔内写真提示参考例</a:t>
            </a:r>
            <a:r>
              <a:rPr lang="en-US" altLang="ja-JP" dirty="0">
                <a:latin typeface="+mj-ea"/>
                <a:ea typeface="+mj-ea"/>
              </a:rPr>
              <a:t>2</a:t>
            </a:r>
            <a:r>
              <a:rPr lang="ja-JP" altLang="en-US" sz="1400" dirty="0">
                <a:latin typeface="+mj-ea"/>
                <a:ea typeface="+mj-ea"/>
              </a:rPr>
              <a:t>（義歯あり）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DE86FED2-777B-E6C2-552B-C3AE5AFE5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79205" y="2866627"/>
            <a:ext cx="2160000" cy="14400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20D736ED-641A-F591-2E17-C1E24EB399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35788" y="2866628"/>
            <a:ext cx="2160000" cy="14400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E90CFF6D-014C-7574-F076-1A50FBECD6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60631" y="4968552"/>
            <a:ext cx="216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5DD24F37-A9E7-71F2-6BE9-6181FBC06A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60631" y="764704"/>
            <a:ext cx="2160000" cy="14400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5542F4D9-228A-A8A4-9EE2-4760BC5FE5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11692" y="2866628"/>
            <a:ext cx="2160000" cy="1440000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6B02F2FC-5640-2CDE-A0EB-EC6B07431D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4698017" y="4968552"/>
            <a:ext cx="2160000" cy="144000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37370E4B-53F5-5E11-F5BC-D50792EABC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0631" y="2866628"/>
            <a:ext cx="2160000" cy="1440000"/>
          </a:xfrm>
          <a:prstGeom prst="rect">
            <a:avLst/>
          </a:prstGeom>
        </p:spPr>
      </p:pic>
      <p:pic>
        <p:nvPicPr>
          <p:cNvPr id="5121" name="図 5120">
            <a:extLst>
              <a:ext uri="{FF2B5EF4-FFF2-40B4-BE49-F238E27FC236}">
                <a16:creationId xmlns:a16="http://schemas.microsoft.com/office/drawing/2014/main" id="{0F0F0BBF-3B52-B251-FA1D-11DA22AC3C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479204" y="764704"/>
            <a:ext cx="2160000" cy="1440000"/>
          </a:xfrm>
          <a:prstGeom prst="rect">
            <a:avLst/>
          </a:prstGeom>
        </p:spPr>
      </p:pic>
      <p:pic>
        <p:nvPicPr>
          <p:cNvPr id="5123" name="図 5122">
            <a:extLst>
              <a:ext uri="{FF2B5EF4-FFF2-40B4-BE49-F238E27FC236}">
                <a16:creationId xmlns:a16="http://schemas.microsoft.com/office/drawing/2014/main" id="{12B85CE0-F049-A1EA-631D-DAE947D5F1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735788" y="764704"/>
            <a:ext cx="2160000" cy="1440000"/>
          </a:xfrm>
          <a:prstGeom prst="rect">
            <a:avLst/>
          </a:prstGeom>
        </p:spPr>
      </p:pic>
      <p:pic>
        <p:nvPicPr>
          <p:cNvPr id="5125" name="図 5124">
            <a:extLst>
              <a:ext uri="{FF2B5EF4-FFF2-40B4-BE49-F238E27FC236}">
                <a16:creationId xmlns:a16="http://schemas.microsoft.com/office/drawing/2014/main" id="{02E07E1D-C26B-AA13-24C0-D5944D7ECB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735788" y="4968552"/>
            <a:ext cx="2160000" cy="1440000"/>
          </a:xfrm>
          <a:prstGeom prst="rect">
            <a:avLst/>
          </a:prstGeom>
        </p:spPr>
      </p:pic>
      <p:pic>
        <p:nvPicPr>
          <p:cNvPr id="5127" name="図 5126">
            <a:extLst>
              <a:ext uri="{FF2B5EF4-FFF2-40B4-BE49-F238E27FC236}">
                <a16:creationId xmlns:a16="http://schemas.microsoft.com/office/drawing/2014/main" id="{396B3410-C814-A607-EC3C-F4AF35681F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479204" y="4968552"/>
            <a:ext cx="2160000" cy="1440000"/>
          </a:xfrm>
          <a:prstGeom prst="rect">
            <a:avLst/>
          </a:prstGeom>
        </p:spPr>
      </p:pic>
      <p:pic>
        <p:nvPicPr>
          <p:cNvPr id="5131" name="図 5130">
            <a:extLst>
              <a:ext uri="{FF2B5EF4-FFF2-40B4-BE49-F238E27FC236}">
                <a16:creationId xmlns:a16="http://schemas.microsoft.com/office/drawing/2014/main" id="{45304026-1EFD-3B5A-D264-475B4DE88B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4711692" y="764704"/>
            <a:ext cx="2160000" cy="1440000"/>
          </a:xfrm>
          <a:prstGeom prst="rect">
            <a:avLst/>
          </a:prstGeom>
        </p:spPr>
      </p:pic>
      <p:sp>
        <p:nvSpPr>
          <p:cNvPr id="5153" name="テキスト ボックス 5152">
            <a:extLst>
              <a:ext uri="{FF2B5EF4-FFF2-40B4-BE49-F238E27FC236}">
                <a16:creationId xmlns:a16="http://schemas.microsoft.com/office/drawing/2014/main" id="{C85293D2-7519-2785-19E7-FA86D86C8058}"/>
              </a:ext>
            </a:extLst>
          </p:cNvPr>
          <p:cNvSpPr txBox="1"/>
          <p:nvPr/>
        </p:nvSpPr>
        <p:spPr>
          <a:xfrm>
            <a:off x="264338" y="6408712"/>
            <a:ext cx="18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900" dirty="0"/>
              <a:t>右側</a:t>
            </a:r>
            <a:r>
              <a:rPr lang="ja-JP" altLang="en-US" sz="900" dirty="0"/>
              <a:t>舌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54" name="テキスト ボックス 5153">
            <a:extLst>
              <a:ext uri="{FF2B5EF4-FFF2-40B4-BE49-F238E27FC236}">
                <a16:creationId xmlns:a16="http://schemas.microsoft.com/office/drawing/2014/main" id="{F77EBACB-2E93-2795-072D-B867ED3F7E6F}"/>
              </a:ext>
            </a:extLst>
          </p:cNvPr>
          <p:cNvSpPr txBox="1"/>
          <p:nvPr/>
        </p:nvSpPr>
        <p:spPr>
          <a:xfrm>
            <a:off x="264338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900" dirty="0"/>
              <a:t>右側</a:t>
            </a:r>
            <a:r>
              <a:rPr lang="ja-JP" altLang="en-US" sz="900" dirty="0"/>
              <a:t>口蓋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57" name="テキスト ボックス 5156">
            <a:extLst>
              <a:ext uri="{FF2B5EF4-FFF2-40B4-BE49-F238E27FC236}">
                <a16:creationId xmlns:a16="http://schemas.microsoft.com/office/drawing/2014/main" id="{1AF7C45B-17D2-540B-1C88-96E9C13FF131}"/>
              </a:ext>
            </a:extLst>
          </p:cNvPr>
          <p:cNvSpPr txBox="1"/>
          <p:nvPr/>
        </p:nvSpPr>
        <p:spPr>
          <a:xfrm>
            <a:off x="7735788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上顎咬合面</a:t>
            </a:r>
            <a:r>
              <a:rPr lang="zh-TW" altLang="en-US" sz="900" dirty="0"/>
              <a:t>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1/2</a:t>
            </a:r>
            <a:r>
              <a:rPr lang="ja-JP" altLang="en-US" sz="900" dirty="0"/>
              <a:t>倍</a:t>
            </a:r>
          </a:p>
        </p:txBody>
      </p:sp>
      <p:sp>
        <p:nvSpPr>
          <p:cNvPr id="5158" name="テキスト ボックス 5157">
            <a:extLst>
              <a:ext uri="{FF2B5EF4-FFF2-40B4-BE49-F238E27FC236}">
                <a16:creationId xmlns:a16="http://schemas.microsoft.com/office/drawing/2014/main" id="{B5CF032B-BE79-8ADF-54D1-CA298CEBB9C8}"/>
              </a:ext>
            </a:extLst>
          </p:cNvPr>
          <p:cNvSpPr txBox="1"/>
          <p:nvPr/>
        </p:nvSpPr>
        <p:spPr>
          <a:xfrm>
            <a:off x="7735788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正面</a:t>
            </a:r>
            <a:r>
              <a:rPr lang="zh-TW" altLang="en-US" sz="900" dirty="0"/>
              <a:t>観</a:t>
            </a:r>
            <a:endParaRPr lang="en-US" altLang="zh-TW" sz="9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1/2</a:t>
            </a:r>
            <a:r>
              <a:rPr lang="ja-JP" altLang="en-US" sz="900" dirty="0"/>
              <a:t>倍</a:t>
            </a:r>
          </a:p>
        </p:txBody>
      </p:sp>
      <p:sp>
        <p:nvSpPr>
          <p:cNvPr id="5159" name="テキスト ボックス 5158">
            <a:extLst>
              <a:ext uri="{FF2B5EF4-FFF2-40B4-BE49-F238E27FC236}">
                <a16:creationId xmlns:a16="http://schemas.microsoft.com/office/drawing/2014/main" id="{3BE199F6-73F6-983B-BC03-58BA498AEF96}"/>
              </a:ext>
            </a:extLst>
          </p:cNvPr>
          <p:cNvSpPr txBox="1"/>
          <p:nvPr/>
        </p:nvSpPr>
        <p:spPr>
          <a:xfrm>
            <a:off x="2479205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前歯部正面</a:t>
            </a:r>
            <a:r>
              <a:rPr lang="zh-TW" altLang="en-US" sz="900" dirty="0"/>
              <a:t>観</a:t>
            </a:r>
            <a:endParaRPr lang="en-US" altLang="zh-TW" sz="9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0" name="テキスト ボックス 5159">
            <a:extLst>
              <a:ext uri="{FF2B5EF4-FFF2-40B4-BE49-F238E27FC236}">
                <a16:creationId xmlns:a16="http://schemas.microsoft.com/office/drawing/2014/main" id="{A9B00885-7CC9-CA7D-4E38-F8D0A83DB6AE}"/>
              </a:ext>
            </a:extLst>
          </p:cNvPr>
          <p:cNvSpPr txBox="1"/>
          <p:nvPr/>
        </p:nvSpPr>
        <p:spPr>
          <a:xfrm>
            <a:off x="264338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900" dirty="0"/>
              <a:t>右側側</a:t>
            </a:r>
            <a:r>
              <a:rPr lang="ja-JP" altLang="en-US" sz="900" dirty="0"/>
              <a:t>方</a:t>
            </a:r>
            <a:r>
              <a:rPr lang="zh-TW" altLang="en-US" sz="900" dirty="0"/>
              <a:t>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1" name="テキスト ボックス 5160">
            <a:extLst>
              <a:ext uri="{FF2B5EF4-FFF2-40B4-BE49-F238E27FC236}">
                <a16:creationId xmlns:a16="http://schemas.microsoft.com/office/drawing/2014/main" id="{E7614450-206B-FF05-0B6B-F125AB980FDA}"/>
              </a:ext>
            </a:extLst>
          </p:cNvPr>
          <p:cNvSpPr txBox="1"/>
          <p:nvPr/>
        </p:nvSpPr>
        <p:spPr>
          <a:xfrm>
            <a:off x="2479205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前歯部口蓋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2" name="テキスト ボックス 5161">
            <a:extLst>
              <a:ext uri="{FF2B5EF4-FFF2-40B4-BE49-F238E27FC236}">
                <a16:creationId xmlns:a16="http://schemas.microsoft.com/office/drawing/2014/main" id="{2365B186-BE19-96ED-1580-47DE0A374FBC}"/>
              </a:ext>
            </a:extLst>
          </p:cNvPr>
          <p:cNvSpPr txBox="1"/>
          <p:nvPr/>
        </p:nvSpPr>
        <p:spPr>
          <a:xfrm>
            <a:off x="2479205" y="6408712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前歯部舌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3" name="テキスト ボックス 5162">
            <a:extLst>
              <a:ext uri="{FF2B5EF4-FFF2-40B4-BE49-F238E27FC236}">
                <a16:creationId xmlns:a16="http://schemas.microsoft.com/office/drawing/2014/main" id="{9EFA0071-357C-2E09-0ABE-6301C33EDCEA}"/>
              </a:ext>
            </a:extLst>
          </p:cNvPr>
          <p:cNvSpPr txBox="1"/>
          <p:nvPr/>
        </p:nvSpPr>
        <p:spPr>
          <a:xfrm>
            <a:off x="4698017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左</a:t>
            </a:r>
            <a:r>
              <a:rPr lang="zh-TW" altLang="en-US" sz="900" dirty="0"/>
              <a:t>側</a:t>
            </a:r>
            <a:r>
              <a:rPr lang="ja-JP" altLang="en-US" sz="900" dirty="0"/>
              <a:t>口蓋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4" name="テキスト ボックス 5163">
            <a:extLst>
              <a:ext uri="{FF2B5EF4-FFF2-40B4-BE49-F238E27FC236}">
                <a16:creationId xmlns:a16="http://schemas.microsoft.com/office/drawing/2014/main" id="{5C4A14B7-2048-4491-2489-6966884FBB6F}"/>
              </a:ext>
            </a:extLst>
          </p:cNvPr>
          <p:cNvSpPr txBox="1"/>
          <p:nvPr/>
        </p:nvSpPr>
        <p:spPr>
          <a:xfrm>
            <a:off x="4698017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左</a:t>
            </a:r>
            <a:r>
              <a:rPr lang="zh-TW" altLang="en-US" sz="900" dirty="0"/>
              <a:t>側側</a:t>
            </a:r>
            <a:r>
              <a:rPr lang="ja-JP" altLang="en-US" sz="900" dirty="0"/>
              <a:t>方</a:t>
            </a:r>
            <a:r>
              <a:rPr lang="zh-TW" altLang="en-US" sz="900" dirty="0"/>
              <a:t>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6" name="テキスト ボックス 5165">
            <a:extLst>
              <a:ext uri="{FF2B5EF4-FFF2-40B4-BE49-F238E27FC236}">
                <a16:creationId xmlns:a16="http://schemas.microsoft.com/office/drawing/2014/main" id="{594E4516-169A-D3CF-6A4D-92E202235DFE}"/>
              </a:ext>
            </a:extLst>
          </p:cNvPr>
          <p:cNvSpPr txBox="1"/>
          <p:nvPr/>
        </p:nvSpPr>
        <p:spPr>
          <a:xfrm>
            <a:off x="4698017" y="6408712"/>
            <a:ext cx="18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左</a:t>
            </a:r>
            <a:r>
              <a:rPr lang="zh-TW" altLang="en-US" sz="900" dirty="0"/>
              <a:t>側</a:t>
            </a:r>
            <a:r>
              <a:rPr lang="ja-JP" altLang="en-US" sz="900" dirty="0"/>
              <a:t>舌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7" name="テキスト ボックス 5166">
            <a:extLst>
              <a:ext uri="{FF2B5EF4-FFF2-40B4-BE49-F238E27FC236}">
                <a16:creationId xmlns:a16="http://schemas.microsoft.com/office/drawing/2014/main" id="{3F125A96-D175-DC2F-37D9-0D897F41AF59}"/>
              </a:ext>
            </a:extLst>
          </p:cNvPr>
          <p:cNvSpPr txBox="1"/>
          <p:nvPr/>
        </p:nvSpPr>
        <p:spPr>
          <a:xfrm>
            <a:off x="7663780" y="6408712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上顎咬合面</a:t>
            </a:r>
            <a:r>
              <a:rPr lang="zh-TW" altLang="en-US" sz="900" dirty="0"/>
              <a:t>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1/2</a:t>
            </a:r>
            <a:r>
              <a:rPr lang="ja-JP" altLang="en-US" sz="900" dirty="0"/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422875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8BCAC-6AC4-4977-AA11-E3FDAC176D28}"/>
              </a:ext>
            </a:extLst>
          </p:cNvPr>
          <p:cNvSpPr/>
          <p:nvPr/>
        </p:nvSpPr>
        <p:spPr>
          <a:xfrm>
            <a:off x="142875" y="238125"/>
            <a:ext cx="716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口腔内写真提示参考例</a:t>
            </a:r>
            <a:r>
              <a:rPr lang="en-US" altLang="ja-JP" dirty="0">
                <a:latin typeface="+mj-ea"/>
                <a:ea typeface="+mj-ea"/>
              </a:rPr>
              <a:t>2</a:t>
            </a:r>
            <a:r>
              <a:rPr lang="ja-JP" altLang="en-US" sz="1400" dirty="0">
                <a:latin typeface="+mj-ea"/>
                <a:ea typeface="+mj-ea"/>
              </a:rPr>
              <a:t>（義歯なし）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DE86FED2-777B-E6C2-552B-C3AE5AFE5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79205" y="2866627"/>
            <a:ext cx="2160000" cy="14400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E90CFF6D-014C-7574-F076-1A50FBECD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60631" y="4968552"/>
            <a:ext cx="216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6B02F2FC-5640-2CDE-A0EB-EC6B07431D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4698017" y="4968552"/>
            <a:ext cx="2160000" cy="1440000"/>
          </a:xfrm>
          <a:prstGeom prst="rect">
            <a:avLst/>
          </a:prstGeom>
        </p:spPr>
      </p:pic>
      <p:pic>
        <p:nvPicPr>
          <p:cNvPr id="5125" name="図 5124">
            <a:extLst>
              <a:ext uri="{FF2B5EF4-FFF2-40B4-BE49-F238E27FC236}">
                <a16:creationId xmlns:a16="http://schemas.microsoft.com/office/drawing/2014/main" id="{02E07E1D-C26B-AA13-24C0-D5944D7EC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735788" y="4968552"/>
            <a:ext cx="2160000" cy="1440000"/>
          </a:xfrm>
          <a:prstGeom prst="rect">
            <a:avLst/>
          </a:prstGeom>
        </p:spPr>
      </p:pic>
      <p:pic>
        <p:nvPicPr>
          <p:cNvPr id="5127" name="図 5126">
            <a:extLst>
              <a:ext uri="{FF2B5EF4-FFF2-40B4-BE49-F238E27FC236}">
                <a16:creationId xmlns:a16="http://schemas.microsoft.com/office/drawing/2014/main" id="{396B3410-C814-A607-EC3C-F4AF35681F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479204" y="4968552"/>
            <a:ext cx="2160000" cy="1440000"/>
          </a:xfrm>
          <a:prstGeom prst="rect">
            <a:avLst/>
          </a:prstGeom>
        </p:spPr>
      </p:pic>
      <p:sp>
        <p:nvSpPr>
          <p:cNvPr id="5153" name="テキスト ボックス 5152">
            <a:extLst>
              <a:ext uri="{FF2B5EF4-FFF2-40B4-BE49-F238E27FC236}">
                <a16:creationId xmlns:a16="http://schemas.microsoft.com/office/drawing/2014/main" id="{C85293D2-7519-2785-19E7-FA86D86C8058}"/>
              </a:ext>
            </a:extLst>
          </p:cNvPr>
          <p:cNvSpPr txBox="1"/>
          <p:nvPr/>
        </p:nvSpPr>
        <p:spPr>
          <a:xfrm>
            <a:off x="264338" y="6408712"/>
            <a:ext cx="18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900" dirty="0"/>
              <a:t>右側</a:t>
            </a:r>
            <a:r>
              <a:rPr lang="ja-JP" altLang="en-US" sz="900" dirty="0"/>
              <a:t>舌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54" name="テキスト ボックス 5153">
            <a:extLst>
              <a:ext uri="{FF2B5EF4-FFF2-40B4-BE49-F238E27FC236}">
                <a16:creationId xmlns:a16="http://schemas.microsoft.com/office/drawing/2014/main" id="{F77EBACB-2E93-2795-072D-B867ED3F7E6F}"/>
              </a:ext>
            </a:extLst>
          </p:cNvPr>
          <p:cNvSpPr txBox="1"/>
          <p:nvPr/>
        </p:nvSpPr>
        <p:spPr>
          <a:xfrm>
            <a:off x="264338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900" dirty="0"/>
              <a:t>右側</a:t>
            </a:r>
            <a:r>
              <a:rPr lang="ja-JP" altLang="en-US" sz="900" dirty="0"/>
              <a:t>口蓋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57" name="テキスト ボックス 5156">
            <a:extLst>
              <a:ext uri="{FF2B5EF4-FFF2-40B4-BE49-F238E27FC236}">
                <a16:creationId xmlns:a16="http://schemas.microsoft.com/office/drawing/2014/main" id="{1AF7C45B-17D2-540B-1C88-96E9C13FF131}"/>
              </a:ext>
            </a:extLst>
          </p:cNvPr>
          <p:cNvSpPr txBox="1"/>
          <p:nvPr/>
        </p:nvSpPr>
        <p:spPr>
          <a:xfrm>
            <a:off x="7735788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上顎咬合面</a:t>
            </a:r>
            <a:r>
              <a:rPr lang="zh-TW" altLang="en-US" sz="900" dirty="0"/>
              <a:t>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1/2</a:t>
            </a:r>
            <a:r>
              <a:rPr lang="ja-JP" altLang="en-US" sz="900" dirty="0"/>
              <a:t>倍</a:t>
            </a:r>
          </a:p>
        </p:txBody>
      </p:sp>
      <p:sp>
        <p:nvSpPr>
          <p:cNvPr id="5158" name="テキスト ボックス 5157">
            <a:extLst>
              <a:ext uri="{FF2B5EF4-FFF2-40B4-BE49-F238E27FC236}">
                <a16:creationId xmlns:a16="http://schemas.microsoft.com/office/drawing/2014/main" id="{B5CF032B-BE79-8ADF-54D1-CA298CEBB9C8}"/>
              </a:ext>
            </a:extLst>
          </p:cNvPr>
          <p:cNvSpPr txBox="1"/>
          <p:nvPr/>
        </p:nvSpPr>
        <p:spPr>
          <a:xfrm>
            <a:off x="7735788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正面</a:t>
            </a:r>
            <a:r>
              <a:rPr lang="zh-TW" altLang="en-US" sz="900" dirty="0"/>
              <a:t>観</a:t>
            </a:r>
            <a:endParaRPr lang="en-US" altLang="zh-TW" sz="9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1/2</a:t>
            </a:r>
            <a:r>
              <a:rPr lang="ja-JP" altLang="en-US" sz="900" dirty="0"/>
              <a:t>倍</a:t>
            </a:r>
          </a:p>
        </p:txBody>
      </p:sp>
      <p:sp>
        <p:nvSpPr>
          <p:cNvPr id="5159" name="テキスト ボックス 5158">
            <a:extLst>
              <a:ext uri="{FF2B5EF4-FFF2-40B4-BE49-F238E27FC236}">
                <a16:creationId xmlns:a16="http://schemas.microsoft.com/office/drawing/2014/main" id="{3BE199F6-73F6-983B-BC03-58BA498AEF96}"/>
              </a:ext>
            </a:extLst>
          </p:cNvPr>
          <p:cNvSpPr txBox="1"/>
          <p:nvPr/>
        </p:nvSpPr>
        <p:spPr>
          <a:xfrm>
            <a:off x="2479205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前歯部正面</a:t>
            </a:r>
            <a:r>
              <a:rPr lang="zh-TW" altLang="en-US" sz="900" dirty="0"/>
              <a:t>観</a:t>
            </a:r>
            <a:endParaRPr lang="en-US" altLang="zh-TW" sz="9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0" name="テキスト ボックス 5159">
            <a:extLst>
              <a:ext uri="{FF2B5EF4-FFF2-40B4-BE49-F238E27FC236}">
                <a16:creationId xmlns:a16="http://schemas.microsoft.com/office/drawing/2014/main" id="{A9B00885-7CC9-CA7D-4E38-F8D0A83DB6AE}"/>
              </a:ext>
            </a:extLst>
          </p:cNvPr>
          <p:cNvSpPr txBox="1"/>
          <p:nvPr/>
        </p:nvSpPr>
        <p:spPr>
          <a:xfrm>
            <a:off x="264338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900" dirty="0"/>
              <a:t>右側側</a:t>
            </a:r>
            <a:r>
              <a:rPr lang="ja-JP" altLang="en-US" sz="900" dirty="0"/>
              <a:t>方</a:t>
            </a:r>
            <a:r>
              <a:rPr lang="zh-TW" altLang="en-US" sz="900" dirty="0"/>
              <a:t>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1" name="テキスト ボックス 5160">
            <a:extLst>
              <a:ext uri="{FF2B5EF4-FFF2-40B4-BE49-F238E27FC236}">
                <a16:creationId xmlns:a16="http://schemas.microsoft.com/office/drawing/2014/main" id="{E7614450-206B-FF05-0B6B-F125AB980FDA}"/>
              </a:ext>
            </a:extLst>
          </p:cNvPr>
          <p:cNvSpPr txBox="1"/>
          <p:nvPr/>
        </p:nvSpPr>
        <p:spPr>
          <a:xfrm>
            <a:off x="2479205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前歯部口蓋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2" name="テキスト ボックス 5161">
            <a:extLst>
              <a:ext uri="{FF2B5EF4-FFF2-40B4-BE49-F238E27FC236}">
                <a16:creationId xmlns:a16="http://schemas.microsoft.com/office/drawing/2014/main" id="{2365B186-BE19-96ED-1580-47DE0A374FBC}"/>
              </a:ext>
            </a:extLst>
          </p:cNvPr>
          <p:cNvSpPr txBox="1"/>
          <p:nvPr/>
        </p:nvSpPr>
        <p:spPr>
          <a:xfrm>
            <a:off x="2479205" y="6408712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前歯部舌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3" name="テキスト ボックス 5162">
            <a:extLst>
              <a:ext uri="{FF2B5EF4-FFF2-40B4-BE49-F238E27FC236}">
                <a16:creationId xmlns:a16="http://schemas.microsoft.com/office/drawing/2014/main" id="{9EFA0071-357C-2E09-0ABE-6301C33EDCEA}"/>
              </a:ext>
            </a:extLst>
          </p:cNvPr>
          <p:cNvSpPr txBox="1"/>
          <p:nvPr/>
        </p:nvSpPr>
        <p:spPr>
          <a:xfrm>
            <a:off x="4698017" y="220470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左</a:t>
            </a:r>
            <a:r>
              <a:rPr lang="zh-TW" altLang="en-US" sz="900" dirty="0"/>
              <a:t>側</a:t>
            </a:r>
            <a:r>
              <a:rPr lang="ja-JP" altLang="en-US" sz="900" dirty="0"/>
              <a:t>口蓋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4" name="テキスト ボックス 5163">
            <a:extLst>
              <a:ext uri="{FF2B5EF4-FFF2-40B4-BE49-F238E27FC236}">
                <a16:creationId xmlns:a16="http://schemas.microsoft.com/office/drawing/2014/main" id="{5C4A14B7-2048-4491-2489-6966884FBB6F}"/>
              </a:ext>
            </a:extLst>
          </p:cNvPr>
          <p:cNvSpPr txBox="1"/>
          <p:nvPr/>
        </p:nvSpPr>
        <p:spPr>
          <a:xfrm>
            <a:off x="4698017" y="4312244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左</a:t>
            </a:r>
            <a:r>
              <a:rPr lang="zh-TW" altLang="en-US" sz="900" dirty="0"/>
              <a:t>側側</a:t>
            </a:r>
            <a:r>
              <a:rPr lang="ja-JP" altLang="en-US" sz="900" dirty="0"/>
              <a:t>方</a:t>
            </a:r>
            <a:r>
              <a:rPr lang="zh-TW" altLang="en-US" sz="900" dirty="0"/>
              <a:t>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6" name="テキスト ボックス 5165">
            <a:extLst>
              <a:ext uri="{FF2B5EF4-FFF2-40B4-BE49-F238E27FC236}">
                <a16:creationId xmlns:a16="http://schemas.microsoft.com/office/drawing/2014/main" id="{594E4516-169A-D3CF-6A4D-92E202235DFE}"/>
              </a:ext>
            </a:extLst>
          </p:cNvPr>
          <p:cNvSpPr txBox="1"/>
          <p:nvPr/>
        </p:nvSpPr>
        <p:spPr>
          <a:xfrm>
            <a:off x="4698017" y="6408712"/>
            <a:ext cx="18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左</a:t>
            </a:r>
            <a:r>
              <a:rPr lang="zh-TW" altLang="en-US" sz="900" dirty="0"/>
              <a:t>側</a:t>
            </a:r>
            <a:r>
              <a:rPr lang="ja-JP" altLang="en-US" sz="900" dirty="0"/>
              <a:t>舌</a:t>
            </a:r>
            <a:r>
              <a:rPr lang="zh-TW" altLang="en-US" sz="900" dirty="0"/>
              <a:t>側面観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2/3</a:t>
            </a:r>
            <a:r>
              <a:rPr lang="ja-JP" altLang="en-US" sz="900" dirty="0"/>
              <a:t>倍</a:t>
            </a:r>
          </a:p>
        </p:txBody>
      </p:sp>
      <p:sp>
        <p:nvSpPr>
          <p:cNvPr id="5167" name="テキスト ボックス 5166">
            <a:extLst>
              <a:ext uri="{FF2B5EF4-FFF2-40B4-BE49-F238E27FC236}">
                <a16:creationId xmlns:a16="http://schemas.microsoft.com/office/drawing/2014/main" id="{3F125A96-D175-DC2F-37D9-0D897F41AF59}"/>
              </a:ext>
            </a:extLst>
          </p:cNvPr>
          <p:cNvSpPr txBox="1"/>
          <p:nvPr/>
        </p:nvSpPr>
        <p:spPr>
          <a:xfrm>
            <a:off x="7663780" y="6408712"/>
            <a:ext cx="21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上顎咬合面</a:t>
            </a:r>
            <a:r>
              <a:rPr lang="zh-TW" altLang="en-US" sz="900" dirty="0"/>
              <a:t>観</a:t>
            </a:r>
            <a:r>
              <a:rPr lang="ja-JP" altLang="en-US" sz="900" dirty="0"/>
              <a:t>（ミラー像は反転</a:t>
            </a:r>
            <a:r>
              <a:rPr lang="en-US" altLang="ja-JP" sz="9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/>
              <a:t>推奨倍率　</a:t>
            </a:r>
            <a:r>
              <a:rPr lang="en-US" altLang="ja-JP" sz="900" dirty="0"/>
              <a:t>1/2</a:t>
            </a:r>
            <a:r>
              <a:rPr lang="ja-JP" altLang="en-US" sz="900" dirty="0"/>
              <a:t>倍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EE380F-59B0-9C40-4186-9083F3FAB8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0631" y="2866627"/>
            <a:ext cx="2160000" cy="144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0F41591-07F5-D290-3C04-40FBAFB80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11692" y="2866627"/>
            <a:ext cx="2160000" cy="1440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72205C-B97F-16B3-0904-F6BFDF794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4711692" y="764704"/>
            <a:ext cx="2160000" cy="144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3A68756-459D-803E-0750-8D5B73B040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479205" y="764704"/>
            <a:ext cx="2160000" cy="1440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4058270-1A32-1FFA-BF28-E03885EC10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735788" y="764704"/>
            <a:ext cx="2160000" cy="144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3A24650-5685-4FA2-BE8D-D0A3C37FE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60631" y="764704"/>
            <a:ext cx="2160000" cy="1440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D41A028-8053-660E-30ED-C0091E241C9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35788" y="2866627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29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FDC7883-6233-413D-B3D0-737F143B2141}"/>
              </a:ext>
            </a:extLst>
          </p:cNvPr>
          <p:cNvSpPr/>
          <p:nvPr/>
        </p:nvSpPr>
        <p:spPr>
          <a:xfrm>
            <a:off x="606996" y="33265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全顎エックス線写真　初診時：○○○○年○○月○○日</a:t>
            </a:r>
            <a:endParaRPr lang="ja-JP" alt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正方形/長方形 1">
            <a:extLst>
              <a:ext uri="{FF2B5EF4-FFF2-40B4-BE49-F238E27FC236}">
                <a16:creationId xmlns:a16="http://schemas.microsoft.com/office/drawing/2014/main" id="{067A9A43-6BB1-4DC2-A130-37D6A1E33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084" y="1228397"/>
            <a:ext cx="782034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2021.10.14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改正）</a:t>
            </a:r>
            <a:endParaRPr lang="en-US" altLang="ja-JP" dirty="0">
              <a:solidFill>
                <a:srgbClr val="AEF8C7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すべての症例において、全顎エックス線写真（デンタル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枚法（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枚法）もしくはパノラマエックス線写真）を添付すること。添付する全顎エックス線写真は、初診時と最新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SPT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時の２つの時点での提出とする。ただし、初診がエックス線写真義務化のルールを案内した時期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2021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）年秋季学術大会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より前の場合などは提出できない理由を記載する。</a:t>
            </a:r>
            <a:endParaRPr lang="en-US" altLang="ja-JP" strike="sngStrike" dirty="0">
              <a:solidFill>
                <a:srgbClr val="AEF8C7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398968-AA95-4E8C-805A-F4F350CAD1AA}"/>
              </a:ext>
            </a:extLst>
          </p:cNvPr>
          <p:cNvSpPr/>
          <p:nvPr/>
        </p:nvSpPr>
        <p:spPr>
          <a:xfrm>
            <a:off x="8572500" y="228600"/>
            <a:ext cx="1893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  <p:sp>
        <p:nvSpPr>
          <p:cNvPr id="7" name="正方形/長方形 36">
            <a:extLst>
              <a:ext uri="{FF2B5EF4-FFF2-40B4-BE49-F238E27FC236}">
                <a16:creationId xmlns:a16="http://schemas.microsoft.com/office/drawing/2014/main" id="{B42105C4-A8D1-44FE-BC30-CC8D5E8DD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6581775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/>
              <a:t>申請者氏名：○○</a:t>
            </a:r>
          </a:p>
        </p:txBody>
      </p:sp>
    </p:spTree>
    <p:extLst>
      <p:ext uri="{BB962C8B-B14F-4D97-AF65-F5344CB8AC3E}">
        <p14:creationId xmlns:p14="http://schemas.microsoft.com/office/powerpoint/2010/main" val="332104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3">
            <a:extLst>
              <a:ext uri="{FF2B5EF4-FFF2-40B4-BE49-F238E27FC236}">
                <a16:creationId xmlns:a16="http://schemas.microsoft.com/office/drawing/2014/main" id="{4BDEF31D-0531-402C-B5DC-744922FBD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452563"/>
            <a:ext cx="9501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◆　症例</a:t>
            </a:r>
            <a:r>
              <a:rPr lang="en-US" altLang="ja-JP" sz="2400" dirty="0"/>
              <a:t>No.</a:t>
            </a:r>
            <a:r>
              <a:rPr lang="ja-JP" altLang="en-US" sz="2400" dirty="0"/>
              <a:t>〇： ○○○○年○○月○○日生、初診時○○才、○性　</a:t>
            </a:r>
          </a:p>
        </p:txBody>
      </p:sp>
      <p:sp>
        <p:nvSpPr>
          <p:cNvPr id="4099" name="テキスト ボックス 5">
            <a:extLst>
              <a:ext uri="{FF2B5EF4-FFF2-40B4-BE49-F238E27FC236}">
                <a16:creationId xmlns:a16="http://schemas.microsoft.com/office/drawing/2014/main" id="{03620D52-1F61-41FE-A3A7-4E0FDCEEB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2246313"/>
            <a:ext cx="857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◆　初診時：○○○○年○○月○○日　</a:t>
            </a:r>
          </a:p>
        </p:txBody>
      </p:sp>
      <p:sp>
        <p:nvSpPr>
          <p:cNvPr id="4100" name="テキスト ボックス 6">
            <a:extLst>
              <a:ext uri="{FF2B5EF4-FFF2-40B4-BE49-F238E27FC236}">
                <a16:creationId xmlns:a16="http://schemas.microsoft.com/office/drawing/2014/main" id="{EF1FEEF7-92D9-4E0B-A59B-68BE186C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763963"/>
            <a:ext cx="857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◆　最新メインテナンスまたは</a:t>
            </a:r>
            <a:r>
              <a:rPr lang="en-US" altLang="ja-JP" sz="2400"/>
              <a:t>SPT</a:t>
            </a:r>
            <a:r>
              <a:rPr lang="ja-JP" altLang="en-US" sz="2400"/>
              <a:t>時：○○○○年○○月○○日　</a:t>
            </a:r>
          </a:p>
        </p:txBody>
      </p:sp>
      <p:sp>
        <p:nvSpPr>
          <p:cNvPr id="4101" name="正方形/長方形 9">
            <a:extLst>
              <a:ext uri="{FF2B5EF4-FFF2-40B4-BE49-F238E27FC236}">
                <a16:creationId xmlns:a16="http://schemas.microsoft.com/office/drawing/2014/main" id="{0719B8F9-A4FB-4AC8-8EBF-329478516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688" y="6572250"/>
            <a:ext cx="1928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申請者氏名：○○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920CAF-B207-45F2-85D9-D873EDB6B865}"/>
              </a:ext>
            </a:extLst>
          </p:cNvPr>
          <p:cNvSpPr txBox="1"/>
          <p:nvPr/>
        </p:nvSpPr>
        <p:spPr>
          <a:xfrm>
            <a:off x="1687513" y="476250"/>
            <a:ext cx="7056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j-ea"/>
                <a:ea typeface="+mj-ea"/>
              </a:rPr>
              <a:t>認定歯科衛生士試験　提出症例視覚資料　</a:t>
            </a:r>
          </a:p>
        </p:txBody>
      </p:sp>
      <p:sp>
        <p:nvSpPr>
          <p:cNvPr id="4103" name="テキスト ボックス 6">
            <a:extLst>
              <a:ext uri="{FF2B5EF4-FFF2-40B4-BE49-F238E27FC236}">
                <a16:creationId xmlns:a16="http://schemas.microsoft.com/office/drawing/2014/main" id="{196A0FA8-2A0A-4876-B144-E01729232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2963863"/>
            <a:ext cx="857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◆　メインテナンスまたは</a:t>
            </a:r>
            <a:r>
              <a:rPr lang="en-US" altLang="ja-JP" sz="2400"/>
              <a:t>SPT</a:t>
            </a:r>
            <a:r>
              <a:rPr lang="ja-JP" altLang="en-US" sz="2400"/>
              <a:t>移行時：○○○○年○○月○○日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FDC7883-6233-413D-B3D0-737F143B2141}"/>
              </a:ext>
            </a:extLst>
          </p:cNvPr>
          <p:cNvSpPr/>
          <p:nvPr/>
        </p:nvSpPr>
        <p:spPr>
          <a:xfrm>
            <a:off x="606996" y="33265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全顎エックス線写真　</a:t>
            </a:r>
            <a:r>
              <a:rPr lang="en-US" altLang="ja-JP" sz="1800" dirty="0"/>
              <a:t> SPT</a:t>
            </a:r>
            <a:r>
              <a:rPr lang="ja-JP" altLang="en-US" sz="1800" dirty="0"/>
              <a:t>時</a:t>
            </a:r>
            <a:r>
              <a:rPr lang="ja-JP" altLang="en-US" dirty="0">
                <a:latin typeface="+mj-ea"/>
                <a:ea typeface="+mj-ea"/>
              </a:rPr>
              <a:t>：○○○○年○○月○○日</a:t>
            </a:r>
            <a:endParaRPr lang="ja-JP" alt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正方形/長方形 1">
            <a:extLst>
              <a:ext uri="{FF2B5EF4-FFF2-40B4-BE49-F238E27FC236}">
                <a16:creationId xmlns:a16="http://schemas.microsoft.com/office/drawing/2014/main" id="{067A9A43-6BB1-4DC2-A130-37D6A1E33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084" y="1228397"/>
            <a:ext cx="782034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2021.10.14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改正）</a:t>
            </a:r>
            <a:endParaRPr lang="en-US" altLang="ja-JP" dirty="0">
              <a:solidFill>
                <a:srgbClr val="AEF8C7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すべての症例において、全顎エックス線写真（デンタル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枚法（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枚法）もしくはパノラマエックス線写真）を添付すること。添付する全顎エックス線写真は、初診時と最新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SPT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時の２つの時点での提出とする。ただし、初診がエックス線写真義務化のルールを案内した時期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2021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）年秋季学術大会</a:t>
            </a:r>
            <a:r>
              <a:rPr lang="en-US" altLang="ja-JP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より前の場合などは提出できない理由を記載する。</a:t>
            </a:r>
            <a:endParaRPr lang="en-US" altLang="ja-JP" dirty="0">
              <a:solidFill>
                <a:srgbClr val="AEF8C7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EEA779-5C2A-4EB7-A004-38BBA543D24F}"/>
              </a:ext>
            </a:extLst>
          </p:cNvPr>
          <p:cNvSpPr/>
          <p:nvPr/>
        </p:nvSpPr>
        <p:spPr>
          <a:xfrm>
            <a:off x="8572500" y="228600"/>
            <a:ext cx="1893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  <p:sp>
        <p:nvSpPr>
          <p:cNvPr id="7" name="正方形/長方形 36">
            <a:extLst>
              <a:ext uri="{FF2B5EF4-FFF2-40B4-BE49-F238E27FC236}">
                <a16:creationId xmlns:a16="http://schemas.microsoft.com/office/drawing/2014/main" id="{BEC035CA-DA02-4CDA-8239-BA211CDB7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6581775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/>
              <a:t>申請者氏名：○○</a:t>
            </a:r>
          </a:p>
        </p:txBody>
      </p:sp>
    </p:spTree>
    <p:extLst>
      <p:ext uri="{BB962C8B-B14F-4D97-AF65-F5344CB8AC3E}">
        <p14:creationId xmlns:p14="http://schemas.microsoft.com/office/powerpoint/2010/main" val="1023110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正方形/長方形 1">
            <a:extLst>
              <a:ext uri="{FF2B5EF4-FFF2-40B4-BE49-F238E27FC236}">
                <a16:creationId xmlns:a16="http://schemas.microsoft.com/office/drawing/2014/main" id="{CA4C3564-56ED-44DE-B299-53CD9DF9A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1500188"/>
            <a:ext cx="71437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その他追加したい口腔内写真やレントゲン写真などがあれば、</a:t>
            </a:r>
            <a:endParaRPr lang="en-US" altLang="ja-JP" sz="4000" dirty="0">
              <a:solidFill>
                <a:srgbClr val="AEF8C7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適宜スライドを増やしそれらを</a:t>
            </a:r>
            <a:endParaRPr lang="en-US" altLang="ja-JP" sz="4000" dirty="0">
              <a:solidFill>
                <a:srgbClr val="AEF8C7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貼り付けて下さい。</a:t>
            </a:r>
            <a:endParaRPr lang="en-US" altLang="ja-JP" sz="4000" dirty="0">
              <a:solidFill>
                <a:srgbClr val="AEF8C7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rgbClr val="AEF8C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尚、その場合は追加した資料のポイントを明記して下さい。</a:t>
            </a:r>
            <a:endParaRPr lang="en-US" altLang="ja-JP" sz="4000" dirty="0">
              <a:solidFill>
                <a:srgbClr val="AEF8C7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219" name="正方形/長方形 3">
            <a:extLst>
              <a:ext uri="{FF2B5EF4-FFF2-40B4-BE49-F238E27FC236}">
                <a16:creationId xmlns:a16="http://schemas.microsoft.com/office/drawing/2014/main" id="{A9399ABC-2C7E-43A0-8F31-79838E3C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688" y="6572250"/>
            <a:ext cx="1928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申請者氏名：○○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9843DBF-C2DA-4C9F-8EA6-B0CC155DA170}"/>
              </a:ext>
            </a:extLst>
          </p:cNvPr>
          <p:cNvSpPr/>
          <p:nvPr/>
        </p:nvSpPr>
        <p:spPr>
          <a:xfrm>
            <a:off x="8572500" y="49213"/>
            <a:ext cx="178593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DF1F18-EDFB-4FA1-8C4B-8A8F3611F354}"/>
              </a:ext>
            </a:extLst>
          </p:cNvPr>
          <p:cNvSpPr/>
          <p:nvPr/>
        </p:nvSpPr>
        <p:spPr>
          <a:xfrm>
            <a:off x="1471613" y="608013"/>
            <a:ext cx="2347912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308959E-96F3-4EF6-A697-84F2AA7F241D}"/>
              </a:ext>
            </a:extLst>
          </p:cNvPr>
          <p:cNvSpPr/>
          <p:nvPr/>
        </p:nvSpPr>
        <p:spPr>
          <a:xfrm>
            <a:off x="4000500" y="608013"/>
            <a:ext cx="2347913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9538B09-3B93-4F2F-9C51-2609553B052A}"/>
              </a:ext>
            </a:extLst>
          </p:cNvPr>
          <p:cNvSpPr/>
          <p:nvPr/>
        </p:nvSpPr>
        <p:spPr>
          <a:xfrm>
            <a:off x="6538913" y="608013"/>
            <a:ext cx="2349500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E081AF-2B9F-4EB4-BD37-32B6C212B635}"/>
              </a:ext>
            </a:extLst>
          </p:cNvPr>
          <p:cNvSpPr/>
          <p:nvPr/>
        </p:nvSpPr>
        <p:spPr>
          <a:xfrm>
            <a:off x="1471613" y="2744788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0B9E0FE-F8E6-4608-B4A3-9B155B7C0349}"/>
              </a:ext>
            </a:extLst>
          </p:cNvPr>
          <p:cNvSpPr/>
          <p:nvPr/>
        </p:nvSpPr>
        <p:spPr>
          <a:xfrm>
            <a:off x="4010025" y="2744788"/>
            <a:ext cx="2347913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8FAD598-11A3-4E12-B77C-87DDA14268CE}"/>
              </a:ext>
            </a:extLst>
          </p:cNvPr>
          <p:cNvSpPr/>
          <p:nvPr/>
        </p:nvSpPr>
        <p:spPr>
          <a:xfrm>
            <a:off x="6538913" y="2744788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31FDAD8-2BE5-4028-83F1-023C3807FE1E}"/>
              </a:ext>
            </a:extLst>
          </p:cNvPr>
          <p:cNvSpPr/>
          <p:nvPr/>
        </p:nvSpPr>
        <p:spPr>
          <a:xfrm>
            <a:off x="1471613" y="4905375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12944F8-D0BF-48F6-B72F-969C21C7CF5F}"/>
              </a:ext>
            </a:extLst>
          </p:cNvPr>
          <p:cNvSpPr/>
          <p:nvPr/>
        </p:nvSpPr>
        <p:spPr>
          <a:xfrm>
            <a:off x="3990975" y="4905375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6D3465-8502-4510-8E34-1885FA291555}"/>
              </a:ext>
            </a:extLst>
          </p:cNvPr>
          <p:cNvSpPr/>
          <p:nvPr/>
        </p:nvSpPr>
        <p:spPr>
          <a:xfrm>
            <a:off x="6538913" y="4905375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8BCAC-6AC4-4977-AA11-E3FDAC176D28}"/>
              </a:ext>
            </a:extLst>
          </p:cNvPr>
          <p:cNvSpPr/>
          <p:nvPr/>
        </p:nvSpPr>
        <p:spPr>
          <a:xfrm>
            <a:off x="142875" y="238125"/>
            <a:ext cx="6396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初診時：○○○○年○○月○○日（５枚法）</a:t>
            </a:r>
          </a:p>
        </p:txBody>
      </p:sp>
      <p:sp>
        <p:nvSpPr>
          <p:cNvPr id="5132" name="正方形/長方形 15">
            <a:extLst>
              <a:ext uri="{FF2B5EF4-FFF2-40B4-BE49-F238E27FC236}">
                <a16:creationId xmlns:a16="http://schemas.microsoft.com/office/drawing/2014/main" id="{8378FC8A-1CA5-4B32-AAF3-E8697DD8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545013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最新メインテナンスまたは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5137" name="正方形/長方形 36">
            <a:extLst>
              <a:ext uri="{FF2B5EF4-FFF2-40B4-BE49-F238E27FC236}">
                <a16:creationId xmlns:a16="http://schemas.microsoft.com/office/drawing/2014/main" id="{D19B62A3-E405-4A20-A306-DB3345B96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6581775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申請者氏名：○○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40214A8-ECCA-4E10-AE13-37FFBA3282F2}"/>
              </a:ext>
            </a:extLst>
          </p:cNvPr>
          <p:cNvSpPr/>
          <p:nvPr/>
        </p:nvSpPr>
        <p:spPr>
          <a:xfrm>
            <a:off x="8572500" y="228600"/>
            <a:ext cx="1893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  <p:sp>
        <p:nvSpPr>
          <p:cNvPr id="5139" name="正方形/長方形 15">
            <a:extLst>
              <a:ext uri="{FF2B5EF4-FFF2-40B4-BE49-F238E27FC236}">
                <a16:creationId xmlns:a16="http://schemas.microsoft.com/office/drawing/2014/main" id="{E8CAD971-CFF8-4411-BD94-484484D4F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349500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移行時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416D47A-04E2-0CAD-AE6D-5B6718BAC9E5}"/>
              </a:ext>
            </a:extLst>
          </p:cNvPr>
          <p:cNvGrpSpPr/>
          <p:nvPr/>
        </p:nvGrpSpPr>
        <p:grpSpPr>
          <a:xfrm>
            <a:off x="1712913" y="682254"/>
            <a:ext cx="1865313" cy="1495496"/>
            <a:chOff x="1712913" y="682254"/>
            <a:chExt cx="1865313" cy="1495496"/>
          </a:xfrm>
        </p:grpSpPr>
        <p:sp>
          <p:nvSpPr>
            <p:cNvPr id="11" name="大かっこ 10">
              <a:extLst>
                <a:ext uri="{FF2B5EF4-FFF2-40B4-BE49-F238E27FC236}">
                  <a16:creationId xmlns:a16="http://schemas.microsoft.com/office/drawing/2014/main" id="{3B350A14-F285-5D6C-AFF6-6961D6E8CD2C}"/>
                </a:ext>
              </a:extLst>
            </p:cNvPr>
            <p:cNvSpPr/>
            <p:nvPr/>
          </p:nvSpPr>
          <p:spPr>
            <a:xfrm>
              <a:off x="1953139" y="1327238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F8EAC4AB-DCB2-645E-87A3-F1A17579B09C}"/>
                </a:ext>
              </a:extLst>
            </p:cNvPr>
            <p:cNvGrpSpPr/>
            <p:nvPr/>
          </p:nvGrpSpPr>
          <p:grpSpPr>
            <a:xfrm>
              <a:off x="1712913" y="682254"/>
              <a:ext cx="1865313" cy="1495496"/>
              <a:chOff x="1712913" y="682254"/>
              <a:chExt cx="1865313" cy="1495496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B1B3E24-C5B2-64F8-583E-B313BE195379}"/>
                  </a:ext>
                </a:extLst>
              </p:cNvPr>
              <p:cNvSpPr/>
              <p:nvPr/>
            </p:nvSpPr>
            <p:spPr>
              <a:xfrm>
                <a:off x="1712913" y="1839613"/>
                <a:ext cx="1865313" cy="3381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600" dirty="0">
                    <a:latin typeface="+mj-ea"/>
                    <a:ea typeface="+mj-ea"/>
                  </a:rPr>
                  <a:t>サイズ：高さ </a:t>
                </a:r>
                <a:r>
                  <a:rPr lang="en-US" altLang="ja-JP" sz="1600" dirty="0">
                    <a:latin typeface="+mj-ea"/>
                    <a:ea typeface="+mj-ea"/>
                  </a:rPr>
                  <a:t>5 </a:t>
                </a:r>
                <a:r>
                  <a:rPr lang="ja-JP" altLang="en-US" sz="1600" dirty="0">
                    <a:latin typeface="+mj-ea"/>
                    <a:ea typeface="+mj-ea"/>
                  </a:rPr>
                  <a:t>ｃｍ</a:t>
                </a: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1C4AFEC6-41B0-F635-B213-0A6EBFE91F2A}"/>
                  </a:ext>
                </a:extLst>
              </p:cNvPr>
              <p:cNvSpPr/>
              <p:nvPr/>
            </p:nvSpPr>
            <p:spPr>
              <a:xfrm>
                <a:off x="1922500" y="1281652"/>
                <a:ext cx="14461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/>
                  <a:t>ミラー像は反転</a:t>
                </a:r>
                <a:endParaRPr lang="en-US" altLang="ja-JP" sz="1400" dirty="0"/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/>
                  <a:t>推奨倍率　</a:t>
                </a:r>
                <a:r>
                  <a:rPr lang="en-US" altLang="ja-JP" sz="1400" dirty="0"/>
                  <a:t>2/3</a:t>
                </a:r>
                <a:r>
                  <a:rPr lang="ja-JP" altLang="en-US" sz="1400" dirty="0"/>
                  <a:t>倍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F2FAA09-94F7-871E-5219-288B75090C23}"/>
                  </a:ext>
                </a:extLst>
              </p:cNvPr>
              <p:cNvSpPr txBox="1"/>
              <p:nvPr/>
            </p:nvSpPr>
            <p:spPr>
              <a:xfrm>
                <a:off x="2017956" y="682254"/>
                <a:ext cx="12552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>
                    <a:latin typeface="+mj-ea"/>
                    <a:ea typeface="+mj-ea"/>
                  </a:rPr>
                  <a:t>口腔内写真</a:t>
                </a:r>
                <a:endParaRPr lang="en-US" altLang="ja-JP" sz="1400" dirty="0">
                  <a:latin typeface="+mj-ea"/>
                  <a:ea typeface="+mj-ea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右側側方面観</a:t>
                </a:r>
                <a:endParaRPr lang="en-US" altLang="ja-JP" sz="1400" dirty="0"/>
              </a:p>
            </p:txBody>
          </p:sp>
        </p:grp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8296F19-08AE-100A-2F69-5C92E1EB7371}"/>
              </a:ext>
            </a:extLst>
          </p:cNvPr>
          <p:cNvGrpSpPr/>
          <p:nvPr/>
        </p:nvGrpSpPr>
        <p:grpSpPr>
          <a:xfrm>
            <a:off x="4241800" y="682254"/>
            <a:ext cx="1865313" cy="1495495"/>
            <a:chOff x="4294187" y="682254"/>
            <a:chExt cx="1865313" cy="1495495"/>
          </a:xfrm>
        </p:grpSpPr>
        <p:sp>
          <p:nvSpPr>
            <p:cNvPr id="18" name="大かっこ 17">
              <a:extLst>
                <a:ext uri="{FF2B5EF4-FFF2-40B4-BE49-F238E27FC236}">
                  <a16:creationId xmlns:a16="http://schemas.microsoft.com/office/drawing/2014/main" id="{698BBAB0-7E77-2AAC-7743-9C2363A941F3}"/>
                </a:ext>
              </a:extLst>
            </p:cNvPr>
            <p:cNvSpPr/>
            <p:nvPr/>
          </p:nvSpPr>
          <p:spPr>
            <a:xfrm>
              <a:off x="4506193" y="1410611"/>
              <a:ext cx="1441301" cy="214982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51C6E0A3-CC20-E914-8E83-D5EB6FECFCA9}"/>
                </a:ext>
              </a:extLst>
            </p:cNvPr>
            <p:cNvGrpSpPr/>
            <p:nvPr/>
          </p:nvGrpSpPr>
          <p:grpSpPr>
            <a:xfrm>
              <a:off x="4294187" y="682254"/>
              <a:ext cx="1865313" cy="1495495"/>
              <a:chOff x="4294187" y="682254"/>
              <a:chExt cx="1865313" cy="1495495"/>
            </a:xfrm>
          </p:grpSpPr>
          <p:sp>
            <p:nvSpPr>
              <p:cNvPr id="5134" name="正方形/長方形 28">
                <a:extLst>
                  <a:ext uri="{FF2B5EF4-FFF2-40B4-BE49-F238E27FC236}">
                    <a16:creationId xmlns:a16="http://schemas.microsoft.com/office/drawing/2014/main" id="{3AD0BB9F-06CD-45C2-877F-5451D33B0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606" y="682254"/>
                <a:ext cx="15144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口腔内写真</a:t>
                </a:r>
                <a:endParaRPr lang="en-US" altLang="ja-JP" sz="14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正面観</a:t>
                </a:r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D7A6A46C-88E4-A355-403A-E876C3F4DBFC}"/>
                  </a:ext>
                </a:extLst>
              </p:cNvPr>
              <p:cNvSpPr/>
              <p:nvPr/>
            </p:nvSpPr>
            <p:spPr>
              <a:xfrm>
                <a:off x="4503774" y="1364214"/>
                <a:ext cx="14461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/>
                  <a:t>推奨倍率　</a:t>
                </a:r>
                <a:r>
                  <a:rPr lang="en-US" altLang="ja-JP" sz="1400" dirty="0"/>
                  <a:t>1/2</a:t>
                </a:r>
                <a:r>
                  <a:rPr lang="ja-JP" altLang="en-US" sz="1400" dirty="0"/>
                  <a:t>倍</a:t>
                </a: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55C53A8B-2416-8D81-78EE-730908BFF7F7}"/>
                  </a:ext>
                </a:extLst>
              </p:cNvPr>
              <p:cNvSpPr/>
              <p:nvPr/>
            </p:nvSpPr>
            <p:spPr>
              <a:xfrm>
                <a:off x="4294187" y="1839612"/>
                <a:ext cx="1865313" cy="3381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600" dirty="0">
                    <a:latin typeface="+mj-ea"/>
                    <a:ea typeface="+mj-ea"/>
                  </a:rPr>
                  <a:t>サイズ：高さ </a:t>
                </a:r>
                <a:r>
                  <a:rPr lang="en-US" altLang="ja-JP" sz="1600" dirty="0">
                    <a:latin typeface="+mj-ea"/>
                    <a:ea typeface="+mj-ea"/>
                  </a:rPr>
                  <a:t>5 </a:t>
                </a:r>
                <a:r>
                  <a:rPr lang="ja-JP" altLang="en-US" sz="1600" dirty="0">
                    <a:latin typeface="+mj-ea"/>
                    <a:ea typeface="+mj-ea"/>
                  </a:rPr>
                  <a:t>ｃｍ</a:t>
                </a:r>
              </a:p>
            </p:txBody>
          </p:sp>
        </p:grp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315A020-FD17-19D6-83A8-7B92E8E2B712}"/>
              </a:ext>
            </a:extLst>
          </p:cNvPr>
          <p:cNvGrpSpPr/>
          <p:nvPr/>
        </p:nvGrpSpPr>
        <p:grpSpPr>
          <a:xfrm>
            <a:off x="6781007" y="682254"/>
            <a:ext cx="1865313" cy="1485054"/>
            <a:chOff x="6794856" y="682254"/>
            <a:chExt cx="1865313" cy="1485054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AAB630C2-CF70-2B91-5435-70CEA9A22C6F}"/>
                </a:ext>
              </a:extLst>
            </p:cNvPr>
            <p:cNvSpPr/>
            <p:nvPr/>
          </p:nvSpPr>
          <p:spPr>
            <a:xfrm>
              <a:off x="6794856" y="1829171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371A809E-3B54-E6A0-4FF0-11114EF9A8B8}"/>
                </a:ext>
              </a:extLst>
            </p:cNvPr>
            <p:cNvSpPr/>
            <p:nvPr/>
          </p:nvSpPr>
          <p:spPr>
            <a:xfrm>
              <a:off x="7004443" y="1271210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25" name="大かっこ 24">
              <a:extLst>
                <a:ext uri="{FF2B5EF4-FFF2-40B4-BE49-F238E27FC236}">
                  <a16:creationId xmlns:a16="http://schemas.microsoft.com/office/drawing/2014/main" id="{37406601-B141-85AB-EA5D-3F702DCE84AE}"/>
                </a:ext>
              </a:extLst>
            </p:cNvPr>
            <p:cNvSpPr/>
            <p:nvPr/>
          </p:nvSpPr>
          <p:spPr>
            <a:xfrm>
              <a:off x="7035082" y="1316796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40F2AE7-9E01-AC6E-5057-1BC0C73446F7}"/>
                </a:ext>
              </a:extLst>
            </p:cNvPr>
            <p:cNvSpPr txBox="1"/>
            <p:nvPr/>
          </p:nvSpPr>
          <p:spPr>
            <a:xfrm>
              <a:off x="7074329" y="682254"/>
              <a:ext cx="13063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左側側方面観</a:t>
              </a:r>
              <a:endParaRPr lang="en-US" altLang="ja-JP" sz="1400" dirty="0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DA8A0BD-1EC1-6865-A7F4-D62C488EE800}"/>
              </a:ext>
            </a:extLst>
          </p:cNvPr>
          <p:cNvGrpSpPr/>
          <p:nvPr/>
        </p:nvGrpSpPr>
        <p:grpSpPr>
          <a:xfrm>
            <a:off x="1712913" y="2809323"/>
            <a:ext cx="1865313" cy="1495496"/>
            <a:chOff x="1712913" y="682254"/>
            <a:chExt cx="1865313" cy="1495496"/>
          </a:xfrm>
        </p:grpSpPr>
        <p:sp>
          <p:nvSpPr>
            <p:cNvPr id="34" name="大かっこ 33">
              <a:extLst>
                <a:ext uri="{FF2B5EF4-FFF2-40B4-BE49-F238E27FC236}">
                  <a16:creationId xmlns:a16="http://schemas.microsoft.com/office/drawing/2014/main" id="{C3402D4D-C559-0468-3FF8-8D864D7207E7}"/>
                </a:ext>
              </a:extLst>
            </p:cNvPr>
            <p:cNvSpPr/>
            <p:nvPr/>
          </p:nvSpPr>
          <p:spPr>
            <a:xfrm>
              <a:off x="1953139" y="1327238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3E4D95FC-1368-E40F-7A31-DED5AA29B1F3}"/>
                </a:ext>
              </a:extLst>
            </p:cNvPr>
            <p:cNvGrpSpPr/>
            <p:nvPr/>
          </p:nvGrpSpPr>
          <p:grpSpPr>
            <a:xfrm>
              <a:off x="1712913" y="682254"/>
              <a:ext cx="1865313" cy="1495496"/>
              <a:chOff x="1712913" y="682254"/>
              <a:chExt cx="1865313" cy="1495496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C3853161-B331-8DBB-31D0-93AC3CA9AB82}"/>
                  </a:ext>
                </a:extLst>
              </p:cNvPr>
              <p:cNvSpPr/>
              <p:nvPr/>
            </p:nvSpPr>
            <p:spPr>
              <a:xfrm>
                <a:off x="1712913" y="1839613"/>
                <a:ext cx="1865313" cy="3381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600" dirty="0">
                    <a:latin typeface="+mj-ea"/>
                    <a:ea typeface="+mj-ea"/>
                  </a:rPr>
                  <a:t>サイズ：高さ </a:t>
                </a:r>
                <a:r>
                  <a:rPr lang="en-US" altLang="ja-JP" sz="1600" dirty="0">
                    <a:latin typeface="+mj-ea"/>
                    <a:ea typeface="+mj-ea"/>
                  </a:rPr>
                  <a:t>5 </a:t>
                </a:r>
                <a:r>
                  <a:rPr lang="ja-JP" altLang="en-US" sz="1600" dirty="0">
                    <a:latin typeface="+mj-ea"/>
                    <a:ea typeface="+mj-ea"/>
                  </a:rPr>
                  <a:t>ｃｍ</a:t>
                </a:r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4857D6F-3052-60AC-C585-B50CDE116AD3}"/>
                  </a:ext>
                </a:extLst>
              </p:cNvPr>
              <p:cNvSpPr/>
              <p:nvPr/>
            </p:nvSpPr>
            <p:spPr>
              <a:xfrm>
                <a:off x="1922500" y="1281652"/>
                <a:ext cx="14461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/>
                  <a:t>ミラー像は反転</a:t>
                </a:r>
                <a:endParaRPr lang="en-US" altLang="ja-JP" sz="1400" dirty="0"/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/>
                  <a:t>推奨倍率　</a:t>
                </a:r>
                <a:r>
                  <a:rPr lang="en-US" altLang="ja-JP" sz="1400" dirty="0"/>
                  <a:t>2/3</a:t>
                </a:r>
                <a:r>
                  <a:rPr lang="ja-JP" altLang="en-US" sz="1400" dirty="0"/>
                  <a:t>倍</a:t>
                </a: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C2AAC1-B603-B94F-65A3-0253481AEB7E}"/>
                  </a:ext>
                </a:extLst>
              </p:cNvPr>
              <p:cNvSpPr txBox="1"/>
              <p:nvPr/>
            </p:nvSpPr>
            <p:spPr>
              <a:xfrm>
                <a:off x="2017956" y="682254"/>
                <a:ext cx="12552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>
                    <a:latin typeface="+mj-ea"/>
                    <a:ea typeface="+mj-ea"/>
                  </a:rPr>
                  <a:t>口腔内写真</a:t>
                </a:r>
                <a:endParaRPr lang="en-US" altLang="ja-JP" sz="1400" dirty="0">
                  <a:latin typeface="+mj-ea"/>
                  <a:ea typeface="+mj-ea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右側側方面観</a:t>
                </a:r>
                <a:endParaRPr lang="en-US" altLang="ja-JP" sz="1400" dirty="0"/>
              </a:p>
            </p:txBody>
          </p:sp>
        </p:grp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F1F94BF-A3B3-378B-61E4-C264CC55C650}"/>
              </a:ext>
            </a:extLst>
          </p:cNvPr>
          <p:cNvGrpSpPr/>
          <p:nvPr/>
        </p:nvGrpSpPr>
        <p:grpSpPr>
          <a:xfrm>
            <a:off x="4241800" y="2809323"/>
            <a:ext cx="1865313" cy="1495495"/>
            <a:chOff x="4294187" y="682254"/>
            <a:chExt cx="1865313" cy="1495495"/>
          </a:xfrm>
        </p:grpSpPr>
        <p:sp>
          <p:nvSpPr>
            <p:cNvPr id="41" name="大かっこ 40">
              <a:extLst>
                <a:ext uri="{FF2B5EF4-FFF2-40B4-BE49-F238E27FC236}">
                  <a16:creationId xmlns:a16="http://schemas.microsoft.com/office/drawing/2014/main" id="{32724453-3CE0-ADE1-C812-DAF65AA6E10C}"/>
                </a:ext>
              </a:extLst>
            </p:cNvPr>
            <p:cNvSpPr/>
            <p:nvPr/>
          </p:nvSpPr>
          <p:spPr>
            <a:xfrm>
              <a:off x="4506193" y="1410611"/>
              <a:ext cx="1441301" cy="214982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EE25915F-3FFF-D971-6FA7-8F0122808770}"/>
                </a:ext>
              </a:extLst>
            </p:cNvPr>
            <p:cNvGrpSpPr/>
            <p:nvPr/>
          </p:nvGrpSpPr>
          <p:grpSpPr>
            <a:xfrm>
              <a:off x="4294187" y="682254"/>
              <a:ext cx="1865313" cy="1495495"/>
              <a:chOff x="4294187" y="682254"/>
              <a:chExt cx="1865313" cy="1495495"/>
            </a:xfrm>
          </p:grpSpPr>
          <p:sp>
            <p:nvSpPr>
              <p:cNvPr id="43" name="正方形/長方形 28">
                <a:extLst>
                  <a:ext uri="{FF2B5EF4-FFF2-40B4-BE49-F238E27FC236}">
                    <a16:creationId xmlns:a16="http://schemas.microsoft.com/office/drawing/2014/main" id="{1FC70E88-8C45-779B-6684-7DED10586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606" y="682254"/>
                <a:ext cx="15144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口腔内写真</a:t>
                </a:r>
                <a:endParaRPr lang="en-US" altLang="ja-JP" sz="14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正面観</a:t>
                </a:r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C2C60BE7-FE11-2A47-6B90-0A712B250772}"/>
                  </a:ext>
                </a:extLst>
              </p:cNvPr>
              <p:cNvSpPr/>
              <p:nvPr/>
            </p:nvSpPr>
            <p:spPr>
              <a:xfrm>
                <a:off x="4503774" y="1364214"/>
                <a:ext cx="14461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/>
                  <a:t>推奨倍率　</a:t>
                </a:r>
                <a:r>
                  <a:rPr lang="en-US" altLang="ja-JP" sz="1400" dirty="0"/>
                  <a:t>1/2</a:t>
                </a:r>
                <a:r>
                  <a:rPr lang="ja-JP" altLang="en-US" sz="1400" dirty="0"/>
                  <a:t>倍</a:t>
                </a:r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677CCA4-1AC1-7D4D-B02E-B32144308219}"/>
                  </a:ext>
                </a:extLst>
              </p:cNvPr>
              <p:cNvSpPr/>
              <p:nvPr/>
            </p:nvSpPr>
            <p:spPr>
              <a:xfrm>
                <a:off x="4294187" y="1839612"/>
                <a:ext cx="1865313" cy="3381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600" dirty="0">
                    <a:latin typeface="+mj-ea"/>
                    <a:ea typeface="+mj-ea"/>
                  </a:rPr>
                  <a:t>サイズ：高さ </a:t>
                </a:r>
                <a:r>
                  <a:rPr lang="en-US" altLang="ja-JP" sz="1600" dirty="0">
                    <a:latin typeface="+mj-ea"/>
                    <a:ea typeface="+mj-ea"/>
                  </a:rPr>
                  <a:t>5 </a:t>
                </a:r>
                <a:r>
                  <a:rPr lang="ja-JP" altLang="en-US" sz="1600" dirty="0">
                    <a:latin typeface="+mj-ea"/>
                    <a:ea typeface="+mj-ea"/>
                  </a:rPr>
                  <a:t>ｃｍ</a:t>
                </a:r>
              </a:p>
            </p:txBody>
          </p:sp>
        </p:grp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D6CA3E0A-C3A3-D73A-341B-A3F78B636EFE}"/>
              </a:ext>
            </a:extLst>
          </p:cNvPr>
          <p:cNvGrpSpPr/>
          <p:nvPr/>
        </p:nvGrpSpPr>
        <p:grpSpPr>
          <a:xfrm>
            <a:off x="6781007" y="2809323"/>
            <a:ext cx="1865313" cy="1485054"/>
            <a:chOff x="6794856" y="682254"/>
            <a:chExt cx="1865313" cy="1485054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1236690C-2027-1BA4-DB19-7C97FCF1E62B}"/>
                </a:ext>
              </a:extLst>
            </p:cNvPr>
            <p:cNvSpPr/>
            <p:nvPr/>
          </p:nvSpPr>
          <p:spPr>
            <a:xfrm>
              <a:off x="6794856" y="1829171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6071A6B5-F75A-E4BC-CF9B-4BB30584B5B8}"/>
                </a:ext>
              </a:extLst>
            </p:cNvPr>
            <p:cNvSpPr/>
            <p:nvPr/>
          </p:nvSpPr>
          <p:spPr>
            <a:xfrm>
              <a:off x="7004443" y="1271210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49" name="大かっこ 48">
              <a:extLst>
                <a:ext uri="{FF2B5EF4-FFF2-40B4-BE49-F238E27FC236}">
                  <a16:creationId xmlns:a16="http://schemas.microsoft.com/office/drawing/2014/main" id="{6E8F2BFF-A46D-EB49-4C5C-A99C6C5F7AD7}"/>
                </a:ext>
              </a:extLst>
            </p:cNvPr>
            <p:cNvSpPr/>
            <p:nvPr/>
          </p:nvSpPr>
          <p:spPr>
            <a:xfrm>
              <a:off x="7035082" y="1316796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82705F4B-4C28-E037-8967-7E9FD0DE29E6}"/>
                </a:ext>
              </a:extLst>
            </p:cNvPr>
            <p:cNvSpPr txBox="1"/>
            <p:nvPr/>
          </p:nvSpPr>
          <p:spPr>
            <a:xfrm>
              <a:off x="7074329" y="682254"/>
              <a:ext cx="13063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左側側方面観</a:t>
              </a:r>
              <a:endParaRPr lang="en-US" altLang="ja-JP" sz="1400" dirty="0"/>
            </a:p>
          </p:txBody>
        </p:sp>
      </p:grpSp>
      <p:sp>
        <p:nvSpPr>
          <p:cNvPr id="52" name="大かっこ 51">
            <a:extLst>
              <a:ext uri="{FF2B5EF4-FFF2-40B4-BE49-F238E27FC236}">
                <a16:creationId xmlns:a16="http://schemas.microsoft.com/office/drawing/2014/main" id="{9F4984F7-D2BD-350B-B7E3-DF28D48FB813}"/>
              </a:ext>
            </a:extLst>
          </p:cNvPr>
          <p:cNvSpPr/>
          <p:nvPr/>
        </p:nvSpPr>
        <p:spPr>
          <a:xfrm>
            <a:off x="1953139" y="5622991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640BB32-A005-2269-9E0E-7BCC4E6A14F9}"/>
              </a:ext>
            </a:extLst>
          </p:cNvPr>
          <p:cNvSpPr/>
          <p:nvPr/>
        </p:nvSpPr>
        <p:spPr>
          <a:xfrm>
            <a:off x="1712913" y="6135366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8DD663E-3A64-D66A-609F-9C78089CBAB0}"/>
              </a:ext>
            </a:extLst>
          </p:cNvPr>
          <p:cNvSpPr/>
          <p:nvPr/>
        </p:nvSpPr>
        <p:spPr>
          <a:xfrm>
            <a:off x="1922500" y="5577405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4E51F52-F7DD-8FBD-D8EB-4171ED6725B5}"/>
              </a:ext>
            </a:extLst>
          </p:cNvPr>
          <p:cNvSpPr txBox="1"/>
          <p:nvPr/>
        </p:nvSpPr>
        <p:spPr>
          <a:xfrm>
            <a:off x="1992386" y="4978007"/>
            <a:ext cx="1306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口腔内写真</a:t>
            </a: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右側側方面観</a:t>
            </a:r>
            <a:endParaRPr lang="en-US" altLang="ja-JP" sz="1400" dirty="0"/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9B1E8291-8B42-88DB-03BC-379BED080FFD}"/>
              </a:ext>
            </a:extLst>
          </p:cNvPr>
          <p:cNvGrpSpPr/>
          <p:nvPr/>
        </p:nvGrpSpPr>
        <p:grpSpPr>
          <a:xfrm>
            <a:off x="4241800" y="4978007"/>
            <a:ext cx="1865313" cy="1495495"/>
            <a:chOff x="4294187" y="682254"/>
            <a:chExt cx="1865313" cy="1495495"/>
          </a:xfrm>
        </p:grpSpPr>
        <p:sp>
          <p:nvSpPr>
            <p:cNvPr id="58" name="大かっこ 57">
              <a:extLst>
                <a:ext uri="{FF2B5EF4-FFF2-40B4-BE49-F238E27FC236}">
                  <a16:creationId xmlns:a16="http://schemas.microsoft.com/office/drawing/2014/main" id="{2E3D078A-B3BD-9810-5CF3-0133DDDA6A3D}"/>
                </a:ext>
              </a:extLst>
            </p:cNvPr>
            <p:cNvSpPr/>
            <p:nvPr/>
          </p:nvSpPr>
          <p:spPr>
            <a:xfrm>
              <a:off x="4506193" y="1410611"/>
              <a:ext cx="1441301" cy="214982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9BE48998-4E5F-E9EE-16F5-91B21E1A9E66}"/>
                </a:ext>
              </a:extLst>
            </p:cNvPr>
            <p:cNvGrpSpPr/>
            <p:nvPr/>
          </p:nvGrpSpPr>
          <p:grpSpPr>
            <a:xfrm>
              <a:off x="4294187" y="682254"/>
              <a:ext cx="1865313" cy="1495495"/>
              <a:chOff x="4294187" y="682254"/>
              <a:chExt cx="1865313" cy="1495495"/>
            </a:xfrm>
          </p:grpSpPr>
          <p:sp>
            <p:nvSpPr>
              <p:cNvPr id="60" name="正方形/長方形 28">
                <a:extLst>
                  <a:ext uri="{FF2B5EF4-FFF2-40B4-BE49-F238E27FC236}">
                    <a16:creationId xmlns:a16="http://schemas.microsoft.com/office/drawing/2014/main" id="{7774BD79-FE09-382C-CC40-EA4429B61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606" y="682254"/>
                <a:ext cx="15144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口腔内写真</a:t>
                </a:r>
                <a:endParaRPr lang="en-US" altLang="ja-JP" sz="14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正面観</a:t>
                </a:r>
              </a:p>
            </p:txBody>
          </p:sp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01D22CA7-0030-7029-6225-11DE27A43A81}"/>
                  </a:ext>
                </a:extLst>
              </p:cNvPr>
              <p:cNvSpPr/>
              <p:nvPr/>
            </p:nvSpPr>
            <p:spPr>
              <a:xfrm>
                <a:off x="4503774" y="1364214"/>
                <a:ext cx="14461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/>
                  <a:t>推奨倍率　</a:t>
                </a:r>
                <a:r>
                  <a:rPr lang="en-US" altLang="ja-JP" sz="1400" dirty="0"/>
                  <a:t>1/2</a:t>
                </a:r>
                <a:r>
                  <a:rPr lang="ja-JP" altLang="en-US" sz="1400" dirty="0"/>
                  <a:t>倍</a:t>
                </a:r>
              </a:p>
            </p:txBody>
          </p:sp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0CAF48D0-B214-2F4A-2518-FF4878B9E5A0}"/>
                  </a:ext>
                </a:extLst>
              </p:cNvPr>
              <p:cNvSpPr/>
              <p:nvPr/>
            </p:nvSpPr>
            <p:spPr>
              <a:xfrm>
                <a:off x="4294187" y="1839612"/>
                <a:ext cx="1865313" cy="3381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600" dirty="0">
                    <a:latin typeface="+mj-ea"/>
                    <a:ea typeface="+mj-ea"/>
                  </a:rPr>
                  <a:t>サイズ：高さ </a:t>
                </a:r>
                <a:r>
                  <a:rPr lang="en-US" altLang="ja-JP" sz="1600" dirty="0">
                    <a:latin typeface="+mj-ea"/>
                    <a:ea typeface="+mj-ea"/>
                  </a:rPr>
                  <a:t>5 </a:t>
                </a:r>
                <a:r>
                  <a:rPr lang="ja-JP" altLang="en-US" sz="1600" dirty="0">
                    <a:latin typeface="+mj-ea"/>
                    <a:ea typeface="+mj-ea"/>
                  </a:rPr>
                  <a:t>ｃｍ</a:t>
                </a:r>
              </a:p>
            </p:txBody>
          </p:sp>
        </p:grp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980AFC28-F1A1-992C-C06F-E5BA060BD4A5}"/>
              </a:ext>
            </a:extLst>
          </p:cNvPr>
          <p:cNvGrpSpPr/>
          <p:nvPr/>
        </p:nvGrpSpPr>
        <p:grpSpPr>
          <a:xfrm>
            <a:off x="6781007" y="4978007"/>
            <a:ext cx="1865313" cy="1485054"/>
            <a:chOff x="6794856" y="682254"/>
            <a:chExt cx="1865313" cy="1485054"/>
          </a:xfrm>
        </p:grpSpPr>
        <p:sp>
          <p:nvSpPr>
            <p:cNvPr id="5120" name="正方形/長方形 5119">
              <a:extLst>
                <a:ext uri="{FF2B5EF4-FFF2-40B4-BE49-F238E27FC236}">
                  <a16:creationId xmlns:a16="http://schemas.microsoft.com/office/drawing/2014/main" id="{113533B2-4A3C-6945-2D64-BD74E9F05F2D}"/>
                </a:ext>
              </a:extLst>
            </p:cNvPr>
            <p:cNvSpPr/>
            <p:nvPr/>
          </p:nvSpPr>
          <p:spPr>
            <a:xfrm>
              <a:off x="6794856" y="1829171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5121" name="正方形/長方形 5120">
              <a:extLst>
                <a:ext uri="{FF2B5EF4-FFF2-40B4-BE49-F238E27FC236}">
                  <a16:creationId xmlns:a16="http://schemas.microsoft.com/office/drawing/2014/main" id="{D5FA6360-01A7-98D5-97C9-802887E02D65}"/>
                </a:ext>
              </a:extLst>
            </p:cNvPr>
            <p:cNvSpPr/>
            <p:nvPr/>
          </p:nvSpPr>
          <p:spPr>
            <a:xfrm>
              <a:off x="7004443" y="1271210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5122" name="大かっこ 5121">
              <a:extLst>
                <a:ext uri="{FF2B5EF4-FFF2-40B4-BE49-F238E27FC236}">
                  <a16:creationId xmlns:a16="http://schemas.microsoft.com/office/drawing/2014/main" id="{893A3C23-A508-2EF3-AFF7-870A25D1872B}"/>
                </a:ext>
              </a:extLst>
            </p:cNvPr>
            <p:cNvSpPr/>
            <p:nvPr/>
          </p:nvSpPr>
          <p:spPr>
            <a:xfrm>
              <a:off x="7035082" y="1316796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3" name="テキスト ボックス 5122">
              <a:extLst>
                <a:ext uri="{FF2B5EF4-FFF2-40B4-BE49-F238E27FC236}">
                  <a16:creationId xmlns:a16="http://schemas.microsoft.com/office/drawing/2014/main" id="{4BAB18ED-961B-8D5A-60A7-C326E3544EF0}"/>
                </a:ext>
              </a:extLst>
            </p:cNvPr>
            <p:cNvSpPr txBox="1"/>
            <p:nvPr/>
          </p:nvSpPr>
          <p:spPr>
            <a:xfrm>
              <a:off x="7074329" y="682254"/>
              <a:ext cx="13063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左側側方面観</a:t>
              </a:r>
              <a:endParaRPr lang="en-US" altLang="ja-JP" sz="14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FC9CE11-AC2C-4C17-909B-2E11673BE09F}"/>
              </a:ext>
            </a:extLst>
          </p:cNvPr>
          <p:cNvSpPr/>
          <p:nvPr/>
        </p:nvSpPr>
        <p:spPr>
          <a:xfrm>
            <a:off x="142875" y="238125"/>
            <a:ext cx="5081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初診時：○○○○年○○月○○日（５枚法）</a:t>
            </a:r>
          </a:p>
        </p:txBody>
      </p:sp>
      <p:sp>
        <p:nvSpPr>
          <p:cNvPr id="6151" name="正方形/長方形 15">
            <a:extLst>
              <a:ext uri="{FF2B5EF4-FFF2-40B4-BE49-F238E27FC236}">
                <a16:creationId xmlns:a16="http://schemas.microsoft.com/office/drawing/2014/main" id="{6E1A2FE5-F9E1-4706-9249-86A1AB1BA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545013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最新メインテナンスまたは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6153" name="正方形/長方形 36">
            <a:extLst>
              <a:ext uri="{FF2B5EF4-FFF2-40B4-BE49-F238E27FC236}">
                <a16:creationId xmlns:a16="http://schemas.microsoft.com/office/drawing/2014/main" id="{85F51E1C-5F63-49B8-86FA-B3C1249C8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6581775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申請者氏名：○○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104B7E8-4BD0-4217-BE1A-7488DF72D43E}"/>
              </a:ext>
            </a:extLst>
          </p:cNvPr>
          <p:cNvSpPr/>
          <p:nvPr/>
        </p:nvSpPr>
        <p:spPr>
          <a:xfrm>
            <a:off x="8572500" y="228600"/>
            <a:ext cx="1893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  <p:sp>
        <p:nvSpPr>
          <p:cNvPr id="6155" name="正方形/長方形 15">
            <a:extLst>
              <a:ext uri="{FF2B5EF4-FFF2-40B4-BE49-F238E27FC236}">
                <a16:creationId xmlns:a16="http://schemas.microsoft.com/office/drawing/2014/main" id="{50064319-03CC-4E07-BEA0-DB7B8F847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349500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メインテナンスまたは</a:t>
            </a:r>
            <a:r>
              <a:rPr lang="en-US" altLang="ja-JP" sz="1800" dirty="0"/>
              <a:t>SPT</a:t>
            </a:r>
            <a:r>
              <a:rPr lang="ja-JP" altLang="en-US" sz="1800" dirty="0"/>
              <a:t>移行時</a:t>
            </a:r>
            <a:r>
              <a:rPr lang="ja-JP" altLang="en-US" sz="1800" dirty="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4AA9004-914E-7993-82BE-3E300FEF40F0}"/>
              </a:ext>
            </a:extLst>
          </p:cNvPr>
          <p:cNvGrpSpPr/>
          <p:nvPr/>
        </p:nvGrpSpPr>
        <p:grpSpPr>
          <a:xfrm>
            <a:off x="2159000" y="692696"/>
            <a:ext cx="1865313" cy="1485054"/>
            <a:chOff x="2119164" y="692696"/>
            <a:chExt cx="1865313" cy="1485054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FED6F1E-3D7A-2CBA-5EDB-C09234E9CA3A}"/>
                </a:ext>
              </a:extLst>
            </p:cNvPr>
            <p:cNvSpPr/>
            <p:nvPr/>
          </p:nvSpPr>
          <p:spPr>
            <a:xfrm>
              <a:off x="2119164" y="1839613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54519B5-3AD5-CB80-62BB-FEF5BE4ADCC3}"/>
                </a:ext>
              </a:extLst>
            </p:cNvPr>
            <p:cNvSpPr/>
            <p:nvPr/>
          </p:nvSpPr>
          <p:spPr>
            <a:xfrm>
              <a:off x="2319226" y="1281652"/>
              <a:ext cx="14651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1/2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18" name="大かっこ 17">
              <a:extLst>
                <a:ext uri="{FF2B5EF4-FFF2-40B4-BE49-F238E27FC236}">
                  <a16:creationId xmlns:a16="http://schemas.microsoft.com/office/drawing/2014/main" id="{6A682A57-6DD0-6F6D-95E7-42653544F89B}"/>
                </a:ext>
              </a:extLst>
            </p:cNvPr>
            <p:cNvSpPr/>
            <p:nvPr/>
          </p:nvSpPr>
          <p:spPr>
            <a:xfrm>
              <a:off x="2321645" y="1327238"/>
              <a:ext cx="146035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68A0529-0D15-5421-BBFC-11D1D3D85F1F}"/>
                </a:ext>
              </a:extLst>
            </p:cNvPr>
            <p:cNvSpPr txBox="1"/>
            <p:nvPr/>
          </p:nvSpPr>
          <p:spPr>
            <a:xfrm>
              <a:off x="2407984" y="692696"/>
              <a:ext cx="12876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上顎咬合面観</a:t>
              </a:r>
              <a:endParaRPr lang="en-US" altLang="ja-JP" sz="1400" dirty="0">
                <a:latin typeface="+mj-ea"/>
                <a:ea typeface="+mj-ea"/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75EED6F-F433-9D66-4D21-B77CAEDF38EB}"/>
              </a:ext>
            </a:extLst>
          </p:cNvPr>
          <p:cNvGrpSpPr/>
          <p:nvPr/>
        </p:nvGrpSpPr>
        <p:grpSpPr>
          <a:xfrm>
            <a:off x="2159000" y="2816012"/>
            <a:ext cx="1865313" cy="1485054"/>
            <a:chOff x="2119164" y="692696"/>
            <a:chExt cx="1865313" cy="1485054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967829D9-DC14-03D5-9D90-75EF117015C1}"/>
                </a:ext>
              </a:extLst>
            </p:cNvPr>
            <p:cNvSpPr/>
            <p:nvPr/>
          </p:nvSpPr>
          <p:spPr>
            <a:xfrm>
              <a:off x="2119164" y="1839613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D04EF7F3-185B-5F03-46F2-9E23B93E7A63}"/>
                </a:ext>
              </a:extLst>
            </p:cNvPr>
            <p:cNvSpPr/>
            <p:nvPr/>
          </p:nvSpPr>
          <p:spPr>
            <a:xfrm>
              <a:off x="2319226" y="1281652"/>
              <a:ext cx="14651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1/2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56" name="大かっこ 55">
              <a:extLst>
                <a:ext uri="{FF2B5EF4-FFF2-40B4-BE49-F238E27FC236}">
                  <a16:creationId xmlns:a16="http://schemas.microsoft.com/office/drawing/2014/main" id="{4B556E0B-6056-A893-4E03-89A93D5F19A4}"/>
                </a:ext>
              </a:extLst>
            </p:cNvPr>
            <p:cNvSpPr/>
            <p:nvPr/>
          </p:nvSpPr>
          <p:spPr>
            <a:xfrm>
              <a:off x="2321645" y="1327238"/>
              <a:ext cx="146035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C9A70830-3761-B480-D82F-C04EA71ED1C1}"/>
                </a:ext>
              </a:extLst>
            </p:cNvPr>
            <p:cNvSpPr txBox="1"/>
            <p:nvPr/>
          </p:nvSpPr>
          <p:spPr>
            <a:xfrm>
              <a:off x="2407984" y="692696"/>
              <a:ext cx="12876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上顎咬合面観</a:t>
              </a:r>
              <a:endParaRPr lang="en-US" altLang="ja-JP" sz="1400" dirty="0">
                <a:latin typeface="+mj-ea"/>
                <a:ea typeface="+mj-ea"/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626981B3-66D4-908E-3708-87E6F58776A8}"/>
              </a:ext>
            </a:extLst>
          </p:cNvPr>
          <p:cNvGrpSpPr/>
          <p:nvPr/>
        </p:nvGrpSpPr>
        <p:grpSpPr>
          <a:xfrm>
            <a:off x="2159000" y="5039148"/>
            <a:ext cx="1865313" cy="1485054"/>
            <a:chOff x="2119164" y="692696"/>
            <a:chExt cx="1865313" cy="1485054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542FC58A-5690-A2F8-6A93-D5EAC551E44C}"/>
                </a:ext>
              </a:extLst>
            </p:cNvPr>
            <p:cNvSpPr/>
            <p:nvPr/>
          </p:nvSpPr>
          <p:spPr>
            <a:xfrm>
              <a:off x="2119164" y="1839613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DE60622B-5B18-8CA4-0E0A-DD892A9DECC4}"/>
                </a:ext>
              </a:extLst>
            </p:cNvPr>
            <p:cNvSpPr/>
            <p:nvPr/>
          </p:nvSpPr>
          <p:spPr>
            <a:xfrm>
              <a:off x="2319226" y="1281652"/>
              <a:ext cx="14651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1/2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61" name="大かっこ 60">
              <a:extLst>
                <a:ext uri="{FF2B5EF4-FFF2-40B4-BE49-F238E27FC236}">
                  <a16:creationId xmlns:a16="http://schemas.microsoft.com/office/drawing/2014/main" id="{07468093-EA4A-F704-CE8B-AEA732CA7189}"/>
                </a:ext>
              </a:extLst>
            </p:cNvPr>
            <p:cNvSpPr/>
            <p:nvPr/>
          </p:nvSpPr>
          <p:spPr>
            <a:xfrm>
              <a:off x="2321645" y="1327238"/>
              <a:ext cx="146035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6C005038-1982-57B6-34E3-F66CC6743B2E}"/>
                </a:ext>
              </a:extLst>
            </p:cNvPr>
            <p:cNvSpPr txBox="1"/>
            <p:nvPr/>
          </p:nvSpPr>
          <p:spPr>
            <a:xfrm>
              <a:off x="2407984" y="692696"/>
              <a:ext cx="12876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上顎咬合面観</a:t>
              </a:r>
              <a:endParaRPr lang="en-US" altLang="ja-JP" sz="1400" dirty="0">
                <a:latin typeface="+mj-ea"/>
                <a:ea typeface="+mj-ea"/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95A0EFC-41D1-2B6A-D12A-45D20F32EB13}"/>
              </a:ext>
            </a:extLst>
          </p:cNvPr>
          <p:cNvGrpSpPr/>
          <p:nvPr/>
        </p:nvGrpSpPr>
        <p:grpSpPr>
          <a:xfrm>
            <a:off x="5475288" y="692696"/>
            <a:ext cx="1865313" cy="1485054"/>
            <a:chOff x="2119164" y="692696"/>
            <a:chExt cx="1865313" cy="1485054"/>
          </a:xfrm>
        </p:grpSpPr>
        <p:sp>
          <p:nvSpPr>
            <p:cNvPr id="6144" name="正方形/長方形 6143">
              <a:extLst>
                <a:ext uri="{FF2B5EF4-FFF2-40B4-BE49-F238E27FC236}">
                  <a16:creationId xmlns:a16="http://schemas.microsoft.com/office/drawing/2014/main" id="{0B350907-C083-3EBC-E868-241565C2E388}"/>
                </a:ext>
              </a:extLst>
            </p:cNvPr>
            <p:cNvSpPr/>
            <p:nvPr/>
          </p:nvSpPr>
          <p:spPr>
            <a:xfrm>
              <a:off x="2119164" y="1839613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6145" name="正方形/長方形 6144">
              <a:extLst>
                <a:ext uri="{FF2B5EF4-FFF2-40B4-BE49-F238E27FC236}">
                  <a16:creationId xmlns:a16="http://schemas.microsoft.com/office/drawing/2014/main" id="{F2EB9972-23A9-1580-F10D-FAEB6B8D345C}"/>
                </a:ext>
              </a:extLst>
            </p:cNvPr>
            <p:cNvSpPr/>
            <p:nvPr/>
          </p:nvSpPr>
          <p:spPr>
            <a:xfrm>
              <a:off x="2319226" y="1281652"/>
              <a:ext cx="14651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1/2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6146" name="大かっこ 6145">
              <a:extLst>
                <a:ext uri="{FF2B5EF4-FFF2-40B4-BE49-F238E27FC236}">
                  <a16:creationId xmlns:a16="http://schemas.microsoft.com/office/drawing/2014/main" id="{BE84318F-AE3F-6892-46CC-DD13A64A8E1A}"/>
                </a:ext>
              </a:extLst>
            </p:cNvPr>
            <p:cNvSpPr/>
            <p:nvPr/>
          </p:nvSpPr>
          <p:spPr>
            <a:xfrm>
              <a:off x="2321645" y="1327238"/>
              <a:ext cx="146035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7" name="テキスト ボックス 6146">
              <a:extLst>
                <a:ext uri="{FF2B5EF4-FFF2-40B4-BE49-F238E27FC236}">
                  <a16:creationId xmlns:a16="http://schemas.microsoft.com/office/drawing/2014/main" id="{4595DF3A-7A67-608C-7CAD-201501877834}"/>
                </a:ext>
              </a:extLst>
            </p:cNvPr>
            <p:cNvSpPr txBox="1"/>
            <p:nvPr/>
          </p:nvSpPr>
          <p:spPr>
            <a:xfrm>
              <a:off x="2407984" y="692696"/>
              <a:ext cx="12876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下顎咬合面観</a:t>
              </a:r>
              <a:endParaRPr lang="en-US" altLang="ja-JP" sz="1400" dirty="0">
                <a:latin typeface="+mj-ea"/>
                <a:ea typeface="+mj-ea"/>
              </a:endParaRPr>
            </a:p>
          </p:txBody>
        </p:sp>
      </p:grpSp>
      <p:grpSp>
        <p:nvGrpSpPr>
          <p:cNvPr id="6148" name="グループ化 6147">
            <a:extLst>
              <a:ext uri="{FF2B5EF4-FFF2-40B4-BE49-F238E27FC236}">
                <a16:creationId xmlns:a16="http://schemas.microsoft.com/office/drawing/2014/main" id="{223DCAB1-104E-C55F-8D19-1E7310A3F79B}"/>
              </a:ext>
            </a:extLst>
          </p:cNvPr>
          <p:cNvGrpSpPr/>
          <p:nvPr/>
        </p:nvGrpSpPr>
        <p:grpSpPr>
          <a:xfrm>
            <a:off x="5475288" y="2816012"/>
            <a:ext cx="1865313" cy="1485054"/>
            <a:chOff x="2119164" y="692696"/>
            <a:chExt cx="1865313" cy="1485054"/>
          </a:xfrm>
        </p:grpSpPr>
        <p:sp>
          <p:nvSpPr>
            <p:cNvPr id="6149" name="正方形/長方形 6148">
              <a:extLst>
                <a:ext uri="{FF2B5EF4-FFF2-40B4-BE49-F238E27FC236}">
                  <a16:creationId xmlns:a16="http://schemas.microsoft.com/office/drawing/2014/main" id="{61BEEDD3-0627-F8F0-0680-B0B82BF6BA3E}"/>
                </a:ext>
              </a:extLst>
            </p:cNvPr>
            <p:cNvSpPr/>
            <p:nvPr/>
          </p:nvSpPr>
          <p:spPr>
            <a:xfrm>
              <a:off x="2119164" y="1839613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6150" name="正方形/長方形 6149">
              <a:extLst>
                <a:ext uri="{FF2B5EF4-FFF2-40B4-BE49-F238E27FC236}">
                  <a16:creationId xmlns:a16="http://schemas.microsoft.com/office/drawing/2014/main" id="{06E6E3A5-59C8-34A3-F8E0-C8A67FE27E54}"/>
                </a:ext>
              </a:extLst>
            </p:cNvPr>
            <p:cNvSpPr/>
            <p:nvPr/>
          </p:nvSpPr>
          <p:spPr>
            <a:xfrm>
              <a:off x="2319226" y="1281652"/>
              <a:ext cx="14651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1/2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6152" name="大かっこ 6151">
              <a:extLst>
                <a:ext uri="{FF2B5EF4-FFF2-40B4-BE49-F238E27FC236}">
                  <a16:creationId xmlns:a16="http://schemas.microsoft.com/office/drawing/2014/main" id="{AD807A3D-0201-347D-4587-2BCFFB4479EB}"/>
                </a:ext>
              </a:extLst>
            </p:cNvPr>
            <p:cNvSpPr/>
            <p:nvPr/>
          </p:nvSpPr>
          <p:spPr>
            <a:xfrm>
              <a:off x="2321645" y="1327238"/>
              <a:ext cx="146035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4" name="テキスト ボックス 6153">
              <a:extLst>
                <a:ext uri="{FF2B5EF4-FFF2-40B4-BE49-F238E27FC236}">
                  <a16:creationId xmlns:a16="http://schemas.microsoft.com/office/drawing/2014/main" id="{D3A81F31-3375-6700-0568-58DA2D741161}"/>
                </a:ext>
              </a:extLst>
            </p:cNvPr>
            <p:cNvSpPr txBox="1"/>
            <p:nvPr/>
          </p:nvSpPr>
          <p:spPr>
            <a:xfrm>
              <a:off x="2407984" y="692696"/>
              <a:ext cx="12876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下顎咬合面観</a:t>
              </a:r>
              <a:endParaRPr lang="en-US" altLang="ja-JP" sz="1400" dirty="0">
                <a:latin typeface="+mj-ea"/>
                <a:ea typeface="+mj-ea"/>
              </a:endParaRPr>
            </a:p>
          </p:txBody>
        </p:sp>
      </p:grpSp>
      <p:grpSp>
        <p:nvGrpSpPr>
          <p:cNvPr id="6156" name="グループ化 6155">
            <a:extLst>
              <a:ext uri="{FF2B5EF4-FFF2-40B4-BE49-F238E27FC236}">
                <a16:creationId xmlns:a16="http://schemas.microsoft.com/office/drawing/2014/main" id="{CA3A8B2E-5EFD-587D-25FE-38B37471C68D}"/>
              </a:ext>
            </a:extLst>
          </p:cNvPr>
          <p:cNvGrpSpPr/>
          <p:nvPr/>
        </p:nvGrpSpPr>
        <p:grpSpPr>
          <a:xfrm>
            <a:off x="5475288" y="5039148"/>
            <a:ext cx="1865313" cy="1485054"/>
            <a:chOff x="2119164" y="692696"/>
            <a:chExt cx="1865313" cy="1485054"/>
          </a:xfrm>
        </p:grpSpPr>
        <p:sp>
          <p:nvSpPr>
            <p:cNvPr id="6157" name="正方形/長方形 6156">
              <a:extLst>
                <a:ext uri="{FF2B5EF4-FFF2-40B4-BE49-F238E27FC236}">
                  <a16:creationId xmlns:a16="http://schemas.microsoft.com/office/drawing/2014/main" id="{2D73D023-ACF4-B934-033E-133A74CE78E0}"/>
                </a:ext>
              </a:extLst>
            </p:cNvPr>
            <p:cNvSpPr/>
            <p:nvPr/>
          </p:nvSpPr>
          <p:spPr>
            <a:xfrm>
              <a:off x="2119164" y="1839613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6158" name="正方形/長方形 6157">
              <a:extLst>
                <a:ext uri="{FF2B5EF4-FFF2-40B4-BE49-F238E27FC236}">
                  <a16:creationId xmlns:a16="http://schemas.microsoft.com/office/drawing/2014/main" id="{EBCFE67F-44EB-755F-EABA-DA581144EDEA}"/>
                </a:ext>
              </a:extLst>
            </p:cNvPr>
            <p:cNvSpPr/>
            <p:nvPr/>
          </p:nvSpPr>
          <p:spPr>
            <a:xfrm>
              <a:off x="2319226" y="1281652"/>
              <a:ext cx="14651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1/2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6159" name="大かっこ 6158">
              <a:extLst>
                <a:ext uri="{FF2B5EF4-FFF2-40B4-BE49-F238E27FC236}">
                  <a16:creationId xmlns:a16="http://schemas.microsoft.com/office/drawing/2014/main" id="{9387DF2C-FC4B-92F5-5C42-F7729E9258F8}"/>
                </a:ext>
              </a:extLst>
            </p:cNvPr>
            <p:cNvSpPr/>
            <p:nvPr/>
          </p:nvSpPr>
          <p:spPr>
            <a:xfrm>
              <a:off x="2321645" y="1327238"/>
              <a:ext cx="146035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0" name="テキスト ボックス 6159">
              <a:extLst>
                <a:ext uri="{FF2B5EF4-FFF2-40B4-BE49-F238E27FC236}">
                  <a16:creationId xmlns:a16="http://schemas.microsoft.com/office/drawing/2014/main" id="{4D7BD880-F963-9F78-9D32-CF3F4D775266}"/>
                </a:ext>
              </a:extLst>
            </p:cNvPr>
            <p:cNvSpPr txBox="1"/>
            <p:nvPr/>
          </p:nvSpPr>
          <p:spPr>
            <a:xfrm>
              <a:off x="2407984" y="692696"/>
              <a:ext cx="12876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下顎咬合面観</a:t>
              </a:r>
              <a:endParaRPr lang="en-US" altLang="ja-JP" sz="1400" dirty="0">
                <a:latin typeface="+mj-ea"/>
                <a:ea typeface="+mj-ea"/>
              </a:endParaRPr>
            </a:p>
          </p:txBody>
        </p:sp>
      </p:grpSp>
      <p:sp>
        <p:nvSpPr>
          <p:cNvPr id="6161" name="正方形/長方形 6160">
            <a:extLst>
              <a:ext uri="{FF2B5EF4-FFF2-40B4-BE49-F238E27FC236}">
                <a16:creationId xmlns:a16="http://schemas.microsoft.com/office/drawing/2014/main" id="{F5476038-9F7C-6428-406C-DC946C4BA04B}"/>
              </a:ext>
            </a:extLst>
          </p:cNvPr>
          <p:cNvSpPr/>
          <p:nvPr/>
        </p:nvSpPr>
        <p:spPr>
          <a:xfrm>
            <a:off x="1922463" y="608013"/>
            <a:ext cx="2347912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162" name="正方形/長方形 6161">
            <a:extLst>
              <a:ext uri="{FF2B5EF4-FFF2-40B4-BE49-F238E27FC236}">
                <a16:creationId xmlns:a16="http://schemas.microsoft.com/office/drawing/2014/main" id="{A6D5EE36-F586-336D-8FCF-DF0741B416C5}"/>
              </a:ext>
            </a:extLst>
          </p:cNvPr>
          <p:cNvSpPr/>
          <p:nvPr/>
        </p:nvSpPr>
        <p:spPr>
          <a:xfrm>
            <a:off x="1922463" y="2744788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163" name="正方形/長方形 6162">
            <a:extLst>
              <a:ext uri="{FF2B5EF4-FFF2-40B4-BE49-F238E27FC236}">
                <a16:creationId xmlns:a16="http://schemas.microsoft.com/office/drawing/2014/main" id="{113EE74A-D56A-7200-6FAD-940D212B2253}"/>
              </a:ext>
            </a:extLst>
          </p:cNvPr>
          <p:cNvSpPr/>
          <p:nvPr/>
        </p:nvSpPr>
        <p:spPr>
          <a:xfrm>
            <a:off x="1922463" y="4905375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164" name="正方形/長方形 6163">
            <a:extLst>
              <a:ext uri="{FF2B5EF4-FFF2-40B4-BE49-F238E27FC236}">
                <a16:creationId xmlns:a16="http://schemas.microsoft.com/office/drawing/2014/main" id="{0D9DCA16-4323-20DF-5A4C-25BD81DF083D}"/>
              </a:ext>
            </a:extLst>
          </p:cNvPr>
          <p:cNvSpPr/>
          <p:nvPr/>
        </p:nvSpPr>
        <p:spPr>
          <a:xfrm>
            <a:off x="5243513" y="608013"/>
            <a:ext cx="2349500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165" name="正方形/長方形 6164">
            <a:extLst>
              <a:ext uri="{FF2B5EF4-FFF2-40B4-BE49-F238E27FC236}">
                <a16:creationId xmlns:a16="http://schemas.microsoft.com/office/drawing/2014/main" id="{BE0AD6D2-526A-1C4C-E3F8-9762A0738D48}"/>
              </a:ext>
            </a:extLst>
          </p:cNvPr>
          <p:cNvSpPr/>
          <p:nvPr/>
        </p:nvSpPr>
        <p:spPr>
          <a:xfrm>
            <a:off x="5243513" y="2744788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166" name="正方形/長方形 6165">
            <a:extLst>
              <a:ext uri="{FF2B5EF4-FFF2-40B4-BE49-F238E27FC236}">
                <a16:creationId xmlns:a16="http://schemas.microsoft.com/office/drawing/2014/main" id="{B959C3ED-E40A-5EAB-8289-1C8B69093742}"/>
              </a:ext>
            </a:extLst>
          </p:cNvPr>
          <p:cNvSpPr/>
          <p:nvPr/>
        </p:nvSpPr>
        <p:spPr>
          <a:xfrm>
            <a:off x="5243513" y="4905375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8BCAC-6AC4-4977-AA11-E3FDAC176D28}"/>
              </a:ext>
            </a:extLst>
          </p:cNvPr>
          <p:cNvSpPr/>
          <p:nvPr/>
        </p:nvSpPr>
        <p:spPr>
          <a:xfrm>
            <a:off x="142875" y="238125"/>
            <a:ext cx="716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初診時：○○○○年○○月○○日（９枚法）</a:t>
            </a:r>
          </a:p>
        </p:txBody>
      </p:sp>
      <p:sp>
        <p:nvSpPr>
          <p:cNvPr id="5132" name="正方形/長方形 15">
            <a:extLst>
              <a:ext uri="{FF2B5EF4-FFF2-40B4-BE49-F238E27FC236}">
                <a16:creationId xmlns:a16="http://schemas.microsoft.com/office/drawing/2014/main" id="{8378FC8A-1CA5-4B32-AAF3-E8697DD8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545013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最新メインテナンスまたは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5137" name="正方形/長方形 36">
            <a:extLst>
              <a:ext uri="{FF2B5EF4-FFF2-40B4-BE49-F238E27FC236}">
                <a16:creationId xmlns:a16="http://schemas.microsoft.com/office/drawing/2014/main" id="{D19B62A3-E405-4A20-A306-DB3345B96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6581775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申請者氏名：○○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40214A8-ECCA-4E10-AE13-37FFBA3282F2}"/>
              </a:ext>
            </a:extLst>
          </p:cNvPr>
          <p:cNvSpPr/>
          <p:nvPr/>
        </p:nvSpPr>
        <p:spPr>
          <a:xfrm>
            <a:off x="8572500" y="228600"/>
            <a:ext cx="1893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  <p:sp>
        <p:nvSpPr>
          <p:cNvPr id="5139" name="正方形/長方形 15">
            <a:extLst>
              <a:ext uri="{FF2B5EF4-FFF2-40B4-BE49-F238E27FC236}">
                <a16:creationId xmlns:a16="http://schemas.microsoft.com/office/drawing/2014/main" id="{E8CAD971-CFF8-4411-BD94-484484D4F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349500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移行時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5133" name="正方形/長方形 27">
            <a:extLst>
              <a:ext uri="{FF2B5EF4-FFF2-40B4-BE49-F238E27FC236}">
                <a16:creationId xmlns:a16="http://schemas.microsoft.com/office/drawing/2014/main" id="{004AAF6B-EBB9-4650-89E0-81C872B4A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284" y="716142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右側口蓋側面観</a:t>
            </a:r>
            <a:endParaRPr lang="ja-JP" altLang="en-US" sz="1400" dirty="0"/>
          </a:p>
        </p:txBody>
      </p:sp>
      <p:sp>
        <p:nvSpPr>
          <p:cNvPr id="10" name="大かっこ 9">
            <a:extLst>
              <a:ext uri="{FF2B5EF4-FFF2-40B4-BE49-F238E27FC236}">
                <a16:creationId xmlns:a16="http://schemas.microsoft.com/office/drawing/2014/main" id="{127B09F7-5F08-8094-12DB-14895BFDA215}"/>
              </a:ext>
            </a:extLst>
          </p:cNvPr>
          <p:cNvSpPr/>
          <p:nvPr/>
        </p:nvSpPr>
        <p:spPr>
          <a:xfrm>
            <a:off x="2362871" y="1314346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6B0F2B5-5C33-F823-F097-A8922AEE0752}"/>
              </a:ext>
            </a:extLst>
          </p:cNvPr>
          <p:cNvSpPr/>
          <p:nvPr/>
        </p:nvSpPr>
        <p:spPr>
          <a:xfrm>
            <a:off x="2150865" y="1826721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D47C30-0B1C-9916-042E-555729EEFF25}"/>
              </a:ext>
            </a:extLst>
          </p:cNvPr>
          <p:cNvSpPr/>
          <p:nvPr/>
        </p:nvSpPr>
        <p:spPr>
          <a:xfrm>
            <a:off x="2360452" y="1268760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23" name="正方形/長方形 27">
            <a:extLst>
              <a:ext uri="{FF2B5EF4-FFF2-40B4-BE49-F238E27FC236}">
                <a16:creationId xmlns:a16="http://schemas.microsoft.com/office/drawing/2014/main" id="{51E95EC0-D893-376C-7F7C-E299A6085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284" y="2844380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右側口蓋側面観</a:t>
            </a:r>
            <a:endParaRPr lang="ja-JP" altLang="en-US" sz="1400" dirty="0"/>
          </a:p>
        </p:txBody>
      </p:sp>
      <p:sp>
        <p:nvSpPr>
          <p:cNvPr id="26" name="大かっこ 25">
            <a:extLst>
              <a:ext uri="{FF2B5EF4-FFF2-40B4-BE49-F238E27FC236}">
                <a16:creationId xmlns:a16="http://schemas.microsoft.com/office/drawing/2014/main" id="{274E7FBE-A34C-E871-7259-332D59EB8680}"/>
              </a:ext>
            </a:extLst>
          </p:cNvPr>
          <p:cNvSpPr/>
          <p:nvPr/>
        </p:nvSpPr>
        <p:spPr>
          <a:xfrm>
            <a:off x="2362871" y="344258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1135B7D-8DF7-7D21-7DB0-669CC03E4353}"/>
              </a:ext>
            </a:extLst>
          </p:cNvPr>
          <p:cNvSpPr/>
          <p:nvPr/>
        </p:nvSpPr>
        <p:spPr>
          <a:xfrm>
            <a:off x="2150865" y="395495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C4E155A-2D53-8833-54AF-A0D33DD93A92}"/>
              </a:ext>
            </a:extLst>
          </p:cNvPr>
          <p:cNvSpPr/>
          <p:nvPr/>
        </p:nvSpPr>
        <p:spPr>
          <a:xfrm>
            <a:off x="2360452" y="339699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36" name="正方形/長方形 27">
            <a:extLst>
              <a:ext uri="{FF2B5EF4-FFF2-40B4-BE49-F238E27FC236}">
                <a16:creationId xmlns:a16="http://schemas.microsoft.com/office/drawing/2014/main" id="{68098047-5294-C83C-A81D-542CCD0C6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284" y="5004620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右側口蓋側面観</a:t>
            </a:r>
            <a:endParaRPr lang="ja-JP" altLang="en-US" sz="1400" dirty="0"/>
          </a:p>
        </p:txBody>
      </p:sp>
      <p:sp>
        <p:nvSpPr>
          <p:cNvPr id="40" name="大かっこ 39">
            <a:extLst>
              <a:ext uri="{FF2B5EF4-FFF2-40B4-BE49-F238E27FC236}">
                <a16:creationId xmlns:a16="http://schemas.microsoft.com/office/drawing/2014/main" id="{8B4B8A46-DCDB-A694-362A-AA667340E016}"/>
              </a:ext>
            </a:extLst>
          </p:cNvPr>
          <p:cNvSpPr/>
          <p:nvPr/>
        </p:nvSpPr>
        <p:spPr>
          <a:xfrm>
            <a:off x="2362871" y="560282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C3C3094-6162-E6D3-89A3-B5DD40F7EC90}"/>
              </a:ext>
            </a:extLst>
          </p:cNvPr>
          <p:cNvSpPr/>
          <p:nvPr/>
        </p:nvSpPr>
        <p:spPr>
          <a:xfrm>
            <a:off x="2150865" y="611519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0C8767F-200E-60EC-0C6E-7C3F29FAF4A3}"/>
              </a:ext>
            </a:extLst>
          </p:cNvPr>
          <p:cNvSpPr/>
          <p:nvPr/>
        </p:nvSpPr>
        <p:spPr>
          <a:xfrm>
            <a:off x="2360452" y="555723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5135" name="正方形/長方形 29">
            <a:extLst>
              <a:ext uri="{FF2B5EF4-FFF2-40B4-BE49-F238E27FC236}">
                <a16:creationId xmlns:a16="http://schemas.microsoft.com/office/drawing/2014/main" id="{EFF5EC07-C770-48F7-9C82-5094576D7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598" y="716142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</a:t>
            </a:r>
            <a:r>
              <a:rPr lang="zh-TW" altLang="en-US" sz="1400" dirty="0"/>
              <a:t>口蓋側面観</a:t>
            </a:r>
            <a:endParaRPr lang="ja-JP" altLang="en-US" sz="1400" dirty="0"/>
          </a:p>
        </p:txBody>
      </p:sp>
      <p:sp>
        <p:nvSpPr>
          <p:cNvPr id="20" name="大かっこ 19">
            <a:extLst>
              <a:ext uri="{FF2B5EF4-FFF2-40B4-BE49-F238E27FC236}">
                <a16:creationId xmlns:a16="http://schemas.microsoft.com/office/drawing/2014/main" id="{15CBD542-A47C-D3BF-EAC0-D6990006498E}"/>
              </a:ext>
            </a:extLst>
          </p:cNvPr>
          <p:cNvSpPr/>
          <p:nvPr/>
        </p:nvSpPr>
        <p:spPr>
          <a:xfrm>
            <a:off x="5723185" y="1314346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A235E1-1BC0-03FC-5133-FFA2989F36FE}"/>
              </a:ext>
            </a:extLst>
          </p:cNvPr>
          <p:cNvSpPr/>
          <p:nvPr/>
        </p:nvSpPr>
        <p:spPr>
          <a:xfrm>
            <a:off x="5511179" y="1826721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86631AD-ADA8-3C75-1EB3-F87090A41FA2}"/>
              </a:ext>
            </a:extLst>
          </p:cNvPr>
          <p:cNvSpPr/>
          <p:nvPr/>
        </p:nvSpPr>
        <p:spPr>
          <a:xfrm>
            <a:off x="5720766" y="1268760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25" name="正方形/長方形 29">
            <a:extLst>
              <a:ext uri="{FF2B5EF4-FFF2-40B4-BE49-F238E27FC236}">
                <a16:creationId xmlns:a16="http://schemas.microsoft.com/office/drawing/2014/main" id="{36485616-FCD8-49F3-7A50-99FD085C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598" y="2844380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</a:t>
            </a:r>
            <a:r>
              <a:rPr lang="zh-TW" altLang="en-US" sz="1400" dirty="0"/>
              <a:t>口蓋側面観</a:t>
            </a:r>
            <a:endParaRPr lang="ja-JP" altLang="en-US" sz="1400" dirty="0"/>
          </a:p>
        </p:txBody>
      </p:sp>
      <p:sp>
        <p:nvSpPr>
          <p:cNvPr id="33" name="大かっこ 32">
            <a:extLst>
              <a:ext uri="{FF2B5EF4-FFF2-40B4-BE49-F238E27FC236}">
                <a16:creationId xmlns:a16="http://schemas.microsoft.com/office/drawing/2014/main" id="{63D80EAB-BBB2-D296-F1F8-9B45C7E8B186}"/>
              </a:ext>
            </a:extLst>
          </p:cNvPr>
          <p:cNvSpPr/>
          <p:nvPr/>
        </p:nvSpPr>
        <p:spPr>
          <a:xfrm>
            <a:off x="5723185" y="344258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E77E129-3D7A-146D-952E-7652861E6A78}"/>
              </a:ext>
            </a:extLst>
          </p:cNvPr>
          <p:cNvSpPr/>
          <p:nvPr/>
        </p:nvSpPr>
        <p:spPr>
          <a:xfrm>
            <a:off x="5485382" y="395495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3B5805D-2400-C87F-3365-C0BA4B4EA92D}"/>
              </a:ext>
            </a:extLst>
          </p:cNvPr>
          <p:cNvSpPr/>
          <p:nvPr/>
        </p:nvSpPr>
        <p:spPr>
          <a:xfrm>
            <a:off x="5720766" y="339699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38" name="正方形/長方形 29">
            <a:extLst>
              <a:ext uri="{FF2B5EF4-FFF2-40B4-BE49-F238E27FC236}">
                <a16:creationId xmlns:a16="http://schemas.microsoft.com/office/drawing/2014/main" id="{C36CA244-EC28-C596-2FCB-D31E0FC1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598" y="5004620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</a:t>
            </a:r>
            <a:r>
              <a:rPr lang="zh-TW" altLang="en-US" sz="1400" dirty="0"/>
              <a:t>口蓋側面観</a:t>
            </a:r>
            <a:endParaRPr lang="ja-JP" altLang="en-US" sz="1400" dirty="0"/>
          </a:p>
        </p:txBody>
      </p:sp>
      <p:sp>
        <p:nvSpPr>
          <p:cNvPr id="46" name="大かっこ 45">
            <a:extLst>
              <a:ext uri="{FF2B5EF4-FFF2-40B4-BE49-F238E27FC236}">
                <a16:creationId xmlns:a16="http://schemas.microsoft.com/office/drawing/2014/main" id="{CC2BC956-60E9-E6B2-BD9E-790E738E4FE8}"/>
              </a:ext>
            </a:extLst>
          </p:cNvPr>
          <p:cNvSpPr/>
          <p:nvPr/>
        </p:nvSpPr>
        <p:spPr>
          <a:xfrm>
            <a:off x="5723185" y="560282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58C3640-C5D0-1842-6082-F90CA7693FE0}"/>
              </a:ext>
            </a:extLst>
          </p:cNvPr>
          <p:cNvSpPr/>
          <p:nvPr/>
        </p:nvSpPr>
        <p:spPr>
          <a:xfrm>
            <a:off x="5511179" y="611519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C35941A-C9B5-327D-59B9-696710E6E0B6}"/>
              </a:ext>
            </a:extLst>
          </p:cNvPr>
          <p:cNvSpPr/>
          <p:nvPr/>
        </p:nvSpPr>
        <p:spPr>
          <a:xfrm>
            <a:off x="5720766" y="555723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27B49A76-6277-1B25-38D4-2DC623ECCC25}"/>
              </a:ext>
            </a:extLst>
          </p:cNvPr>
          <p:cNvSpPr/>
          <p:nvPr/>
        </p:nvSpPr>
        <p:spPr>
          <a:xfrm>
            <a:off x="1922463" y="608013"/>
            <a:ext cx="2347912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D68AB3B1-A4CC-9FBE-10AF-CD484ED7E17A}"/>
              </a:ext>
            </a:extLst>
          </p:cNvPr>
          <p:cNvSpPr/>
          <p:nvPr/>
        </p:nvSpPr>
        <p:spPr>
          <a:xfrm>
            <a:off x="1922463" y="2744788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AF7EDC8-2779-A839-62D9-B761153A2D55}"/>
              </a:ext>
            </a:extLst>
          </p:cNvPr>
          <p:cNvSpPr/>
          <p:nvPr/>
        </p:nvSpPr>
        <p:spPr>
          <a:xfrm>
            <a:off x="1922463" y="4905375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2FEDEB3-E3BE-7E69-13FC-67DD75E37432}"/>
              </a:ext>
            </a:extLst>
          </p:cNvPr>
          <p:cNvSpPr/>
          <p:nvPr/>
        </p:nvSpPr>
        <p:spPr>
          <a:xfrm>
            <a:off x="5243513" y="608013"/>
            <a:ext cx="2349500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C5FC7AB-F485-6FC6-ADF1-E73FD02CABDD}"/>
              </a:ext>
            </a:extLst>
          </p:cNvPr>
          <p:cNvSpPr/>
          <p:nvPr/>
        </p:nvSpPr>
        <p:spPr>
          <a:xfrm>
            <a:off x="5243513" y="2744788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65CD996-AD0C-B74A-2FE3-C3688CB12E63}"/>
              </a:ext>
            </a:extLst>
          </p:cNvPr>
          <p:cNvSpPr/>
          <p:nvPr/>
        </p:nvSpPr>
        <p:spPr>
          <a:xfrm>
            <a:off x="5243513" y="4905375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038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8BCAC-6AC4-4977-AA11-E3FDAC176D28}"/>
              </a:ext>
            </a:extLst>
          </p:cNvPr>
          <p:cNvSpPr/>
          <p:nvPr/>
        </p:nvSpPr>
        <p:spPr>
          <a:xfrm>
            <a:off x="142875" y="238125"/>
            <a:ext cx="716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初診時：○○○○年○○月○○日（９枚法）</a:t>
            </a:r>
          </a:p>
        </p:txBody>
      </p:sp>
      <p:sp>
        <p:nvSpPr>
          <p:cNvPr id="5132" name="正方形/長方形 15">
            <a:extLst>
              <a:ext uri="{FF2B5EF4-FFF2-40B4-BE49-F238E27FC236}">
                <a16:creationId xmlns:a16="http://schemas.microsoft.com/office/drawing/2014/main" id="{8378FC8A-1CA5-4B32-AAF3-E8697DD8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545013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最新メインテナンスまたは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5137" name="正方形/長方形 36">
            <a:extLst>
              <a:ext uri="{FF2B5EF4-FFF2-40B4-BE49-F238E27FC236}">
                <a16:creationId xmlns:a16="http://schemas.microsoft.com/office/drawing/2014/main" id="{D19B62A3-E405-4A20-A306-DB3345B96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6581775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申請者氏名：○○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40214A8-ECCA-4E10-AE13-37FFBA3282F2}"/>
              </a:ext>
            </a:extLst>
          </p:cNvPr>
          <p:cNvSpPr/>
          <p:nvPr/>
        </p:nvSpPr>
        <p:spPr>
          <a:xfrm>
            <a:off x="8572500" y="228600"/>
            <a:ext cx="1893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  <p:sp>
        <p:nvSpPr>
          <p:cNvPr id="5139" name="正方形/長方形 15">
            <a:extLst>
              <a:ext uri="{FF2B5EF4-FFF2-40B4-BE49-F238E27FC236}">
                <a16:creationId xmlns:a16="http://schemas.microsoft.com/office/drawing/2014/main" id="{E8CAD971-CFF8-4411-BD94-484484D4F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349500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移行時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086C6F38-01B8-424A-C949-5FF90C82A864}"/>
              </a:ext>
            </a:extLst>
          </p:cNvPr>
          <p:cNvGrpSpPr/>
          <p:nvPr/>
        </p:nvGrpSpPr>
        <p:grpSpPr>
          <a:xfrm>
            <a:off x="1922463" y="608013"/>
            <a:ext cx="2347912" cy="1633537"/>
            <a:chOff x="1471613" y="608013"/>
            <a:chExt cx="2347912" cy="1633537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7DF1F18-EDFB-4FA1-8C4B-8A8F3611F354}"/>
                </a:ext>
              </a:extLst>
            </p:cNvPr>
            <p:cNvSpPr/>
            <p:nvPr/>
          </p:nvSpPr>
          <p:spPr>
            <a:xfrm>
              <a:off x="1471613" y="608013"/>
              <a:ext cx="2347912" cy="16335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5133" name="正方形/長方形 27">
              <a:extLst>
                <a:ext uri="{FF2B5EF4-FFF2-40B4-BE49-F238E27FC236}">
                  <a16:creationId xmlns:a16="http://schemas.microsoft.com/office/drawing/2014/main" id="{004AAF6B-EBB9-4650-89E0-81C872B4A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434" y="716142"/>
              <a:ext cx="15144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 dirty="0"/>
                <a:t>右側</a:t>
              </a:r>
              <a:r>
                <a:rPr lang="ja-JP" altLang="en-US" sz="1400" dirty="0"/>
                <a:t>舌</a:t>
              </a:r>
              <a:r>
                <a:rPr lang="zh-TW" altLang="en-US" sz="1400" dirty="0"/>
                <a:t>側面観</a:t>
              </a:r>
              <a:endParaRPr lang="ja-JP" altLang="en-US" sz="1400" dirty="0"/>
            </a:p>
          </p:txBody>
        </p:sp>
        <p:sp>
          <p:nvSpPr>
            <p:cNvPr id="10" name="大かっこ 9">
              <a:extLst>
                <a:ext uri="{FF2B5EF4-FFF2-40B4-BE49-F238E27FC236}">
                  <a16:creationId xmlns:a16="http://schemas.microsoft.com/office/drawing/2014/main" id="{127B09F7-5F08-8094-12DB-14895BFDA215}"/>
                </a:ext>
              </a:extLst>
            </p:cNvPr>
            <p:cNvSpPr/>
            <p:nvPr/>
          </p:nvSpPr>
          <p:spPr>
            <a:xfrm>
              <a:off x="1912021" y="1314346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6B0F2B5-5C33-F823-F097-A8922AEE0752}"/>
                </a:ext>
              </a:extLst>
            </p:cNvPr>
            <p:cNvSpPr/>
            <p:nvPr/>
          </p:nvSpPr>
          <p:spPr>
            <a:xfrm>
              <a:off x="1700015" y="1826721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2D47C30-0B1C-9916-042E-555729EEFF25}"/>
                </a:ext>
              </a:extLst>
            </p:cNvPr>
            <p:cNvSpPr/>
            <p:nvPr/>
          </p:nvSpPr>
          <p:spPr>
            <a:xfrm>
              <a:off x="1909602" y="1268760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B7E9F1CD-3F5A-7721-E7EA-BC8CE3A621A4}"/>
              </a:ext>
            </a:extLst>
          </p:cNvPr>
          <p:cNvGrpSpPr/>
          <p:nvPr/>
        </p:nvGrpSpPr>
        <p:grpSpPr>
          <a:xfrm>
            <a:off x="1922463" y="2744788"/>
            <a:ext cx="2347912" cy="1631950"/>
            <a:chOff x="1471613" y="2744788"/>
            <a:chExt cx="2347912" cy="163195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65E081AF-2B9F-4EB4-BD37-32B6C212B635}"/>
                </a:ext>
              </a:extLst>
            </p:cNvPr>
            <p:cNvSpPr/>
            <p:nvPr/>
          </p:nvSpPr>
          <p:spPr>
            <a:xfrm>
              <a:off x="1471613" y="2744788"/>
              <a:ext cx="2347912" cy="1631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23" name="正方形/長方形 27">
              <a:extLst>
                <a:ext uri="{FF2B5EF4-FFF2-40B4-BE49-F238E27FC236}">
                  <a16:creationId xmlns:a16="http://schemas.microsoft.com/office/drawing/2014/main" id="{51E95EC0-D893-376C-7F7C-E299A6085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434" y="2844380"/>
              <a:ext cx="15144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 dirty="0"/>
                <a:t>右側</a:t>
              </a:r>
              <a:r>
                <a:rPr lang="ja-JP" altLang="en-US" sz="1400" dirty="0"/>
                <a:t>舌</a:t>
              </a:r>
              <a:r>
                <a:rPr lang="zh-TW" altLang="en-US" sz="1400" dirty="0"/>
                <a:t>側面観</a:t>
              </a:r>
              <a:endParaRPr lang="ja-JP" altLang="en-US" sz="1400" dirty="0"/>
            </a:p>
          </p:txBody>
        </p:sp>
        <p:sp>
          <p:nvSpPr>
            <p:cNvPr id="26" name="大かっこ 25">
              <a:extLst>
                <a:ext uri="{FF2B5EF4-FFF2-40B4-BE49-F238E27FC236}">
                  <a16:creationId xmlns:a16="http://schemas.microsoft.com/office/drawing/2014/main" id="{274E7FBE-A34C-E871-7259-332D59EB8680}"/>
                </a:ext>
              </a:extLst>
            </p:cNvPr>
            <p:cNvSpPr/>
            <p:nvPr/>
          </p:nvSpPr>
          <p:spPr>
            <a:xfrm>
              <a:off x="1912021" y="3442584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1135B7D-8DF7-7D21-7DB0-669CC03E4353}"/>
                </a:ext>
              </a:extLst>
            </p:cNvPr>
            <p:cNvSpPr/>
            <p:nvPr/>
          </p:nvSpPr>
          <p:spPr>
            <a:xfrm>
              <a:off x="1700015" y="3954959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C4E155A-2D53-8833-54AF-A0D33DD93A92}"/>
                </a:ext>
              </a:extLst>
            </p:cNvPr>
            <p:cNvSpPr/>
            <p:nvPr/>
          </p:nvSpPr>
          <p:spPr>
            <a:xfrm>
              <a:off x="1909602" y="3396998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19B09238-50CF-9AE8-335A-783D32C97833}"/>
              </a:ext>
            </a:extLst>
          </p:cNvPr>
          <p:cNvGrpSpPr/>
          <p:nvPr/>
        </p:nvGrpSpPr>
        <p:grpSpPr>
          <a:xfrm>
            <a:off x="1922463" y="4905375"/>
            <a:ext cx="2347912" cy="1631950"/>
            <a:chOff x="1471613" y="4905375"/>
            <a:chExt cx="2347912" cy="163195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31FDAD8-2BE5-4028-83F1-023C3807FE1E}"/>
                </a:ext>
              </a:extLst>
            </p:cNvPr>
            <p:cNvSpPr/>
            <p:nvPr/>
          </p:nvSpPr>
          <p:spPr>
            <a:xfrm>
              <a:off x="1471613" y="4905375"/>
              <a:ext cx="2347912" cy="1631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36" name="正方形/長方形 27">
              <a:extLst>
                <a:ext uri="{FF2B5EF4-FFF2-40B4-BE49-F238E27FC236}">
                  <a16:creationId xmlns:a16="http://schemas.microsoft.com/office/drawing/2014/main" id="{68098047-5294-C83C-A81D-542CCD0C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434" y="5004620"/>
              <a:ext cx="15144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 dirty="0"/>
                <a:t>右側</a:t>
              </a:r>
              <a:r>
                <a:rPr lang="ja-JP" altLang="en-US" sz="1400" dirty="0"/>
                <a:t>舌</a:t>
              </a:r>
              <a:r>
                <a:rPr lang="zh-TW" altLang="en-US" sz="1400" dirty="0"/>
                <a:t>側面観</a:t>
              </a:r>
              <a:endParaRPr lang="ja-JP" altLang="en-US" sz="1400" dirty="0"/>
            </a:p>
          </p:txBody>
        </p:sp>
        <p:sp>
          <p:nvSpPr>
            <p:cNvPr id="40" name="大かっこ 39">
              <a:extLst>
                <a:ext uri="{FF2B5EF4-FFF2-40B4-BE49-F238E27FC236}">
                  <a16:creationId xmlns:a16="http://schemas.microsoft.com/office/drawing/2014/main" id="{8B4B8A46-DCDB-A694-362A-AA667340E016}"/>
                </a:ext>
              </a:extLst>
            </p:cNvPr>
            <p:cNvSpPr/>
            <p:nvPr/>
          </p:nvSpPr>
          <p:spPr>
            <a:xfrm>
              <a:off x="1912021" y="5602824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C3C3094-6162-E6D3-89A3-B5DD40F7EC90}"/>
                </a:ext>
              </a:extLst>
            </p:cNvPr>
            <p:cNvSpPr/>
            <p:nvPr/>
          </p:nvSpPr>
          <p:spPr>
            <a:xfrm>
              <a:off x="1700015" y="6115199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0C8767F-200E-60EC-0C6E-7C3F29FAF4A3}"/>
                </a:ext>
              </a:extLst>
            </p:cNvPr>
            <p:cNvSpPr/>
            <p:nvPr/>
          </p:nvSpPr>
          <p:spPr>
            <a:xfrm>
              <a:off x="1909602" y="5557238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E8F6617B-972F-622D-A711-1EF6D8E347F4}"/>
              </a:ext>
            </a:extLst>
          </p:cNvPr>
          <p:cNvGrpSpPr/>
          <p:nvPr/>
        </p:nvGrpSpPr>
        <p:grpSpPr>
          <a:xfrm>
            <a:off x="5243513" y="608013"/>
            <a:ext cx="2349500" cy="5929312"/>
            <a:chOff x="6538913" y="608013"/>
            <a:chExt cx="2349500" cy="592931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9538B09-3B93-4F2F-9C51-2609553B052A}"/>
                </a:ext>
              </a:extLst>
            </p:cNvPr>
            <p:cNvSpPr/>
            <p:nvPr/>
          </p:nvSpPr>
          <p:spPr>
            <a:xfrm>
              <a:off x="6538913" y="608013"/>
              <a:ext cx="2349500" cy="16335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8FAD598-11A3-4E12-B77C-87DDA14268CE}"/>
                </a:ext>
              </a:extLst>
            </p:cNvPr>
            <p:cNvSpPr/>
            <p:nvPr/>
          </p:nvSpPr>
          <p:spPr>
            <a:xfrm>
              <a:off x="6538913" y="2744788"/>
              <a:ext cx="2349500" cy="1631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46D3465-8502-4510-8E34-1885FA291555}"/>
                </a:ext>
              </a:extLst>
            </p:cNvPr>
            <p:cNvSpPr/>
            <p:nvPr/>
          </p:nvSpPr>
          <p:spPr>
            <a:xfrm>
              <a:off x="6538913" y="4905375"/>
              <a:ext cx="2349500" cy="1631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5135" name="正方形/長方形 29">
              <a:extLst>
                <a:ext uri="{FF2B5EF4-FFF2-40B4-BE49-F238E27FC236}">
                  <a16:creationId xmlns:a16="http://schemas.microsoft.com/office/drawing/2014/main" id="{EFF5EC07-C770-48F7-9C82-5094576D7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998" y="716142"/>
              <a:ext cx="15144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左側舌</a:t>
              </a:r>
              <a:r>
                <a:rPr lang="zh-TW" altLang="en-US" sz="1400" dirty="0"/>
                <a:t>側面観</a:t>
              </a:r>
              <a:endParaRPr lang="ja-JP" altLang="en-US" sz="1400" dirty="0"/>
            </a:p>
          </p:txBody>
        </p:sp>
        <p:sp>
          <p:nvSpPr>
            <p:cNvPr id="20" name="大かっこ 19">
              <a:extLst>
                <a:ext uri="{FF2B5EF4-FFF2-40B4-BE49-F238E27FC236}">
                  <a16:creationId xmlns:a16="http://schemas.microsoft.com/office/drawing/2014/main" id="{15CBD542-A47C-D3BF-EAC0-D6990006498E}"/>
                </a:ext>
              </a:extLst>
            </p:cNvPr>
            <p:cNvSpPr/>
            <p:nvPr/>
          </p:nvSpPr>
          <p:spPr>
            <a:xfrm>
              <a:off x="7018585" y="1314346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5A235E1-1BC0-03FC-5133-FFA2989F36FE}"/>
                </a:ext>
              </a:extLst>
            </p:cNvPr>
            <p:cNvSpPr/>
            <p:nvPr/>
          </p:nvSpPr>
          <p:spPr>
            <a:xfrm>
              <a:off x="6806579" y="1826721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86631AD-ADA8-3C75-1EB3-F87090A41FA2}"/>
                </a:ext>
              </a:extLst>
            </p:cNvPr>
            <p:cNvSpPr/>
            <p:nvPr/>
          </p:nvSpPr>
          <p:spPr>
            <a:xfrm>
              <a:off x="7016166" y="1268760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25" name="正方形/長方形 29">
              <a:extLst>
                <a:ext uri="{FF2B5EF4-FFF2-40B4-BE49-F238E27FC236}">
                  <a16:creationId xmlns:a16="http://schemas.microsoft.com/office/drawing/2014/main" id="{36485616-FCD8-49F3-7A50-99FD085C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998" y="2844380"/>
              <a:ext cx="15144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左側舌</a:t>
              </a:r>
              <a:r>
                <a:rPr lang="zh-TW" altLang="en-US" sz="1400" dirty="0"/>
                <a:t>側面観</a:t>
              </a:r>
              <a:endParaRPr lang="ja-JP" altLang="en-US" sz="1400" dirty="0"/>
            </a:p>
          </p:txBody>
        </p:sp>
        <p:sp>
          <p:nvSpPr>
            <p:cNvPr id="33" name="大かっこ 32">
              <a:extLst>
                <a:ext uri="{FF2B5EF4-FFF2-40B4-BE49-F238E27FC236}">
                  <a16:creationId xmlns:a16="http://schemas.microsoft.com/office/drawing/2014/main" id="{63D80EAB-BBB2-D296-F1F8-9B45C7E8B186}"/>
                </a:ext>
              </a:extLst>
            </p:cNvPr>
            <p:cNvSpPr/>
            <p:nvPr/>
          </p:nvSpPr>
          <p:spPr>
            <a:xfrm>
              <a:off x="7018585" y="3442584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0E77E129-3D7A-146D-952E-7652861E6A78}"/>
                </a:ext>
              </a:extLst>
            </p:cNvPr>
            <p:cNvSpPr/>
            <p:nvPr/>
          </p:nvSpPr>
          <p:spPr>
            <a:xfrm>
              <a:off x="6780782" y="3954959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3B5805D-2400-C87F-3365-C0BA4B4EA92D}"/>
                </a:ext>
              </a:extLst>
            </p:cNvPr>
            <p:cNvSpPr/>
            <p:nvPr/>
          </p:nvSpPr>
          <p:spPr>
            <a:xfrm>
              <a:off x="7016166" y="3396998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38" name="正方形/長方形 29">
              <a:extLst>
                <a:ext uri="{FF2B5EF4-FFF2-40B4-BE49-F238E27FC236}">
                  <a16:creationId xmlns:a16="http://schemas.microsoft.com/office/drawing/2014/main" id="{C36CA244-EC28-C596-2FCB-D31E0FC19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998" y="5004620"/>
              <a:ext cx="15144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口腔内写真</a:t>
              </a:r>
              <a:endParaRPr lang="en-US" altLang="ja-JP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/>
                <a:t>左側舌</a:t>
              </a:r>
              <a:r>
                <a:rPr lang="zh-TW" altLang="en-US" sz="1400" dirty="0"/>
                <a:t>側面観</a:t>
              </a:r>
              <a:endParaRPr lang="ja-JP" altLang="en-US" sz="1400" dirty="0"/>
            </a:p>
          </p:txBody>
        </p:sp>
        <p:sp>
          <p:nvSpPr>
            <p:cNvPr id="46" name="大かっこ 45">
              <a:extLst>
                <a:ext uri="{FF2B5EF4-FFF2-40B4-BE49-F238E27FC236}">
                  <a16:creationId xmlns:a16="http://schemas.microsoft.com/office/drawing/2014/main" id="{CC2BC956-60E9-E6B2-BD9E-790E738E4FE8}"/>
                </a:ext>
              </a:extLst>
            </p:cNvPr>
            <p:cNvSpPr/>
            <p:nvPr/>
          </p:nvSpPr>
          <p:spPr>
            <a:xfrm>
              <a:off x="7018585" y="5602824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C58C3640-C5D0-1842-6082-F90CA7693FE0}"/>
                </a:ext>
              </a:extLst>
            </p:cNvPr>
            <p:cNvSpPr/>
            <p:nvPr/>
          </p:nvSpPr>
          <p:spPr>
            <a:xfrm>
              <a:off x="6806579" y="6115199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C35941A-C9B5-327D-59B9-696710E6E0B6}"/>
                </a:ext>
              </a:extLst>
            </p:cNvPr>
            <p:cNvSpPr/>
            <p:nvPr/>
          </p:nvSpPr>
          <p:spPr>
            <a:xfrm>
              <a:off x="7016166" y="5557238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83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DF1F18-EDFB-4FA1-8C4B-8A8F3611F354}"/>
              </a:ext>
            </a:extLst>
          </p:cNvPr>
          <p:cNvSpPr/>
          <p:nvPr/>
        </p:nvSpPr>
        <p:spPr>
          <a:xfrm>
            <a:off x="1471613" y="608013"/>
            <a:ext cx="2347912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308959E-96F3-4EF6-A697-84F2AA7F241D}"/>
              </a:ext>
            </a:extLst>
          </p:cNvPr>
          <p:cNvSpPr/>
          <p:nvPr/>
        </p:nvSpPr>
        <p:spPr>
          <a:xfrm>
            <a:off x="4000500" y="608013"/>
            <a:ext cx="2347913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9538B09-3B93-4F2F-9C51-2609553B052A}"/>
              </a:ext>
            </a:extLst>
          </p:cNvPr>
          <p:cNvSpPr/>
          <p:nvPr/>
        </p:nvSpPr>
        <p:spPr>
          <a:xfrm>
            <a:off x="6538913" y="608013"/>
            <a:ext cx="2349500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E081AF-2B9F-4EB4-BD37-32B6C212B635}"/>
              </a:ext>
            </a:extLst>
          </p:cNvPr>
          <p:cNvSpPr/>
          <p:nvPr/>
        </p:nvSpPr>
        <p:spPr>
          <a:xfrm>
            <a:off x="1471613" y="2744788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0B9E0FE-F8E6-4608-B4A3-9B155B7C0349}"/>
              </a:ext>
            </a:extLst>
          </p:cNvPr>
          <p:cNvSpPr/>
          <p:nvPr/>
        </p:nvSpPr>
        <p:spPr>
          <a:xfrm>
            <a:off x="4010025" y="2744788"/>
            <a:ext cx="2347913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8FAD598-11A3-4E12-B77C-87DDA14268CE}"/>
              </a:ext>
            </a:extLst>
          </p:cNvPr>
          <p:cNvSpPr/>
          <p:nvPr/>
        </p:nvSpPr>
        <p:spPr>
          <a:xfrm>
            <a:off x="6538913" y="2744788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31FDAD8-2BE5-4028-83F1-023C3807FE1E}"/>
              </a:ext>
            </a:extLst>
          </p:cNvPr>
          <p:cNvSpPr/>
          <p:nvPr/>
        </p:nvSpPr>
        <p:spPr>
          <a:xfrm>
            <a:off x="1471613" y="4905375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12944F8-D0BF-48F6-B72F-969C21C7CF5F}"/>
              </a:ext>
            </a:extLst>
          </p:cNvPr>
          <p:cNvSpPr/>
          <p:nvPr/>
        </p:nvSpPr>
        <p:spPr>
          <a:xfrm>
            <a:off x="3990975" y="4905375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6D3465-8502-4510-8E34-1885FA291555}"/>
              </a:ext>
            </a:extLst>
          </p:cNvPr>
          <p:cNvSpPr/>
          <p:nvPr/>
        </p:nvSpPr>
        <p:spPr>
          <a:xfrm>
            <a:off x="6538913" y="4905375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8BCAC-6AC4-4977-AA11-E3FDAC176D28}"/>
              </a:ext>
            </a:extLst>
          </p:cNvPr>
          <p:cNvSpPr/>
          <p:nvPr/>
        </p:nvSpPr>
        <p:spPr>
          <a:xfrm>
            <a:off x="142875" y="238125"/>
            <a:ext cx="716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初診時：○○○○年○○月○○日（</a:t>
            </a:r>
            <a:r>
              <a:rPr lang="en-US" altLang="ja-JP" dirty="0">
                <a:latin typeface="+mj-ea"/>
                <a:ea typeface="+mj-ea"/>
              </a:rPr>
              <a:t>11</a:t>
            </a:r>
            <a:r>
              <a:rPr lang="ja-JP" altLang="en-US" dirty="0">
                <a:latin typeface="+mj-ea"/>
                <a:ea typeface="+mj-ea"/>
              </a:rPr>
              <a:t>枚法）</a:t>
            </a:r>
          </a:p>
        </p:txBody>
      </p:sp>
      <p:sp>
        <p:nvSpPr>
          <p:cNvPr id="5132" name="正方形/長方形 15">
            <a:extLst>
              <a:ext uri="{FF2B5EF4-FFF2-40B4-BE49-F238E27FC236}">
                <a16:creationId xmlns:a16="http://schemas.microsoft.com/office/drawing/2014/main" id="{8378FC8A-1CA5-4B32-AAF3-E8697DD8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545013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最新メインテナンスまたは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5133" name="正方形/長方形 27">
            <a:extLst>
              <a:ext uri="{FF2B5EF4-FFF2-40B4-BE49-F238E27FC236}">
                <a16:creationId xmlns:a16="http://schemas.microsoft.com/office/drawing/2014/main" id="{004AAF6B-EBB9-4650-89E0-81C872B4A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4" y="716142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右側口蓋側面観</a:t>
            </a:r>
            <a:endParaRPr lang="ja-JP" altLang="en-US" sz="1400" dirty="0"/>
          </a:p>
        </p:txBody>
      </p:sp>
      <p:sp>
        <p:nvSpPr>
          <p:cNvPr id="5134" name="正方形/長方形 28">
            <a:extLst>
              <a:ext uri="{FF2B5EF4-FFF2-40B4-BE49-F238E27FC236}">
                <a16:creationId xmlns:a16="http://schemas.microsoft.com/office/drawing/2014/main" id="{3AD0BB9F-06CD-45C2-877F-5451D33B0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041" y="716142"/>
            <a:ext cx="1615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前歯部口蓋側面観</a:t>
            </a:r>
            <a:endParaRPr lang="ja-JP" altLang="en-US" sz="1400" dirty="0"/>
          </a:p>
        </p:txBody>
      </p:sp>
      <p:sp>
        <p:nvSpPr>
          <p:cNvPr id="5135" name="正方形/長方形 29">
            <a:extLst>
              <a:ext uri="{FF2B5EF4-FFF2-40B4-BE49-F238E27FC236}">
                <a16:creationId xmlns:a16="http://schemas.microsoft.com/office/drawing/2014/main" id="{EFF5EC07-C770-48F7-9C82-5094576D7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998" y="716142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</a:t>
            </a:r>
            <a:r>
              <a:rPr lang="zh-TW" altLang="en-US" sz="1400" dirty="0"/>
              <a:t>口蓋側面観</a:t>
            </a:r>
            <a:endParaRPr lang="ja-JP" altLang="en-US" sz="1400" dirty="0"/>
          </a:p>
        </p:txBody>
      </p:sp>
      <p:sp>
        <p:nvSpPr>
          <p:cNvPr id="5137" name="正方形/長方形 36">
            <a:extLst>
              <a:ext uri="{FF2B5EF4-FFF2-40B4-BE49-F238E27FC236}">
                <a16:creationId xmlns:a16="http://schemas.microsoft.com/office/drawing/2014/main" id="{D19B62A3-E405-4A20-A306-DB3345B96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6581775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申請者氏名：○○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40214A8-ECCA-4E10-AE13-37FFBA3282F2}"/>
              </a:ext>
            </a:extLst>
          </p:cNvPr>
          <p:cNvSpPr/>
          <p:nvPr/>
        </p:nvSpPr>
        <p:spPr>
          <a:xfrm>
            <a:off x="8572500" y="228600"/>
            <a:ext cx="1893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  <p:sp>
        <p:nvSpPr>
          <p:cNvPr id="5139" name="正方形/長方形 15">
            <a:extLst>
              <a:ext uri="{FF2B5EF4-FFF2-40B4-BE49-F238E27FC236}">
                <a16:creationId xmlns:a16="http://schemas.microsoft.com/office/drawing/2014/main" id="{E8CAD971-CFF8-4411-BD94-484484D4F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349500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移行時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10" name="大かっこ 9">
            <a:extLst>
              <a:ext uri="{FF2B5EF4-FFF2-40B4-BE49-F238E27FC236}">
                <a16:creationId xmlns:a16="http://schemas.microsoft.com/office/drawing/2014/main" id="{127B09F7-5F08-8094-12DB-14895BFDA215}"/>
              </a:ext>
            </a:extLst>
          </p:cNvPr>
          <p:cNvSpPr/>
          <p:nvPr/>
        </p:nvSpPr>
        <p:spPr>
          <a:xfrm>
            <a:off x="1912021" y="1314346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6B0F2B5-5C33-F823-F097-A8922AEE0752}"/>
              </a:ext>
            </a:extLst>
          </p:cNvPr>
          <p:cNvSpPr/>
          <p:nvPr/>
        </p:nvSpPr>
        <p:spPr>
          <a:xfrm>
            <a:off x="1700015" y="1826721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D47C30-0B1C-9916-042E-555729EEFF25}"/>
              </a:ext>
            </a:extLst>
          </p:cNvPr>
          <p:cNvSpPr/>
          <p:nvPr/>
        </p:nvSpPr>
        <p:spPr>
          <a:xfrm>
            <a:off x="1909602" y="1268760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17" name="大かっこ 16">
            <a:extLst>
              <a:ext uri="{FF2B5EF4-FFF2-40B4-BE49-F238E27FC236}">
                <a16:creationId xmlns:a16="http://schemas.microsoft.com/office/drawing/2014/main" id="{6290A7B0-E5B6-BA6D-F174-64592A4887FF}"/>
              </a:ext>
            </a:extLst>
          </p:cNvPr>
          <p:cNvSpPr/>
          <p:nvPr/>
        </p:nvSpPr>
        <p:spPr>
          <a:xfrm>
            <a:off x="4430217" y="1314346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26762C3-2AFC-2225-6D1D-F89998CF950F}"/>
              </a:ext>
            </a:extLst>
          </p:cNvPr>
          <p:cNvSpPr/>
          <p:nvPr/>
        </p:nvSpPr>
        <p:spPr>
          <a:xfrm>
            <a:off x="4218211" y="1826721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982EEDD-8BCB-680C-935E-39293FE2A12E}"/>
              </a:ext>
            </a:extLst>
          </p:cNvPr>
          <p:cNvSpPr/>
          <p:nvPr/>
        </p:nvSpPr>
        <p:spPr>
          <a:xfrm>
            <a:off x="4427798" y="1268760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20" name="大かっこ 19">
            <a:extLst>
              <a:ext uri="{FF2B5EF4-FFF2-40B4-BE49-F238E27FC236}">
                <a16:creationId xmlns:a16="http://schemas.microsoft.com/office/drawing/2014/main" id="{15CBD542-A47C-D3BF-EAC0-D6990006498E}"/>
              </a:ext>
            </a:extLst>
          </p:cNvPr>
          <p:cNvSpPr/>
          <p:nvPr/>
        </p:nvSpPr>
        <p:spPr>
          <a:xfrm>
            <a:off x="7018585" y="1314346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A235E1-1BC0-03FC-5133-FFA2989F36FE}"/>
              </a:ext>
            </a:extLst>
          </p:cNvPr>
          <p:cNvSpPr/>
          <p:nvPr/>
        </p:nvSpPr>
        <p:spPr>
          <a:xfrm>
            <a:off x="6806579" y="1826721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86631AD-ADA8-3C75-1EB3-F87090A41FA2}"/>
              </a:ext>
            </a:extLst>
          </p:cNvPr>
          <p:cNvSpPr/>
          <p:nvPr/>
        </p:nvSpPr>
        <p:spPr>
          <a:xfrm>
            <a:off x="7016166" y="1268760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23" name="正方形/長方形 27">
            <a:extLst>
              <a:ext uri="{FF2B5EF4-FFF2-40B4-BE49-F238E27FC236}">
                <a16:creationId xmlns:a16="http://schemas.microsoft.com/office/drawing/2014/main" id="{51E95EC0-D893-376C-7F7C-E299A6085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4" y="2844380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右側口蓋側面観</a:t>
            </a:r>
            <a:endParaRPr lang="ja-JP" altLang="en-US" sz="1400" dirty="0"/>
          </a:p>
        </p:txBody>
      </p:sp>
      <p:sp>
        <p:nvSpPr>
          <p:cNvPr id="24" name="正方形/長方形 28">
            <a:extLst>
              <a:ext uri="{FF2B5EF4-FFF2-40B4-BE49-F238E27FC236}">
                <a16:creationId xmlns:a16="http://schemas.microsoft.com/office/drawing/2014/main" id="{5EB5EF1F-2770-DC14-8BDD-4EB9BE381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041" y="2844380"/>
            <a:ext cx="1615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前歯部口蓋側面観</a:t>
            </a:r>
            <a:endParaRPr lang="ja-JP" altLang="en-US" sz="1400" dirty="0"/>
          </a:p>
        </p:txBody>
      </p:sp>
      <p:sp>
        <p:nvSpPr>
          <p:cNvPr id="25" name="正方形/長方形 29">
            <a:extLst>
              <a:ext uri="{FF2B5EF4-FFF2-40B4-BE49-F238E27FC236}">
                <a16:creationId xmlns:a16="http://schemas.microsoft.com/office/drawing/2014/main" id="{36485616-FCD8-49F3-7A50-99FD085C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998" y="2844380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</a:t>
            </a:r>
            <a:r>
              <a:rPr lang="zh-TW" altLang="en-US" sz="1400" dirty="0"/>
              <a:t>口蓋側面観</a:t>
            </a:r>
            <a:endParaRPr lang="ja-JP" altLang="en-US" sz="1400" dirty="0"/>
          </a:p>
        </p:txBody>
      </p:sp>
      <p:sp>
        <p:nvSpPr>
          <p:cNvPr id="26" name="大かっこ 25">
            <a:extLst>
              <a:ext uri="{FF2B5EF4-FFF2-40B4-BE49-F238E27FC236}">
                <a16:creationId xmlns:a16="http://schemas.microsoft.com/office/drawing/2014/main" id="{274E7FBE-A34C-E871-7259-332D59EB8680}"/>
              </a:ext>
            </a:extLst>
          </p:cNvPr>
          <p:cNvSpPr/>
          <p:nvPr/>
        </p:nvSpPr>
        <p:spPr>
          <a:xfrm>
            <a:off x="1912021" y="344258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1135B7D-8DF7-7D21-7DB0-669CC03E4353}"/>
              </a:ext>
            </a:extLst>
          </p:cNvPr>
          <p:cNvSpPr/>
          <p:nvPr/>
        </p:nvSpPr>
        <p:spPr>
          <a:xfrm>
            <a:off x="1700015" y="395495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C4E155A-2D53-8833-54AF-A0D33DD93A92}"/>
              </a:ext>
            </a:extLst>
          </p:cNvPr>
          <p:cNvSpPr/>
          <p:nvPr/>
        </p:nvSpPr>
        <p:spPr>
          <a:xfrm>
            <a:off x="1909602" y="339699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29" name="大かっこ 28">
            <a:extLst>
              <a:ext uri="{FF2B5EF4-FFF2-40B4-BE49-F238E27FC236}">
                <a16:creationId xmlns:a16="http://schemas.microsoft.com/office/drawing/2014/main" id="{64E8831F-E34D-D67B-710F-BAB5F9C3AD93}"/>
              </a:ext>
            </a:extLst>
          </p:cNvPr>
          <p:cNvSpPr/>
          <p:nvPr/>
        </p:nvSpPr>
        <p:spPr>
          <a:xfrm>
            <a:off x="4430217" y="344258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670BA9F-7BFC-76D7-CF20-1E99EE4E0473}"/>
              </a:ext>
            </a:extLst>
          </p:cNvPr>
          <p:cNvSpPr/>
          <p:nvPr/>
        </p:nvSpPr>
        <p:spPr>
          <a:xfrm>
            <a:off x="4218211" y="395495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89E922E-0E24-7CC4-27AE-1429D29480D5}"/>
              </a:ext>
            </a:extLst>
          </p:cNvPr>
          <p:cNvSpPr/>
          <p:nvPr/>
        </p:nvSpPr>
        <p:spPr>
          <a:xfrm>
            <a:off x="4427798" y="339699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33" name="大かっこ 32">
            <a:extLst>
              <a:ext uri="{FF2B5EF4-FFF2-40B4-BE49-F238E27FC236}">
                <a16:creationId xmlns:a16="http://schemas.microsoft.com/office/drawing/2014/main" id="{63D80EAB-BBB2-D296-F1F8-9B45C7E8B186}"/>
              </a:ext>
            </a:extLst>
          </p:cNvPr>
          <p:cNvSpPr/>
          <p:nvPr/>
        </p:nvSpPr>
        <p:spPr>
          <a:xfrm>
            <a:off x="7018585" y="344258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E77E129-3D7A-146D-952E-7652861E6A78}"/>
              </a:ext>
            </a:extLst>
          </p:cNvPr>
          <p:cNvSpPr/>
          <p:nvPr/>
        </p:nvSpPr>
        <p:spPr>
          <a:xfrm>
            <a:off x="6780782" y="395495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3B5805D-2400-C87F-3365-C0BA4B4EA92D}"/>
              </a:ext>
            </a:extLst>
          </p:cNvPr>
          <p:cNvSpPr/>
          <p:nvPr/>
        </p:nvSpPr>
        <p:spPr>
          <a:xfrm>
            <a:off x="7016166" y="339699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36" name="正方形/長方形 27">
            <a:extLst>
              <a:ext uri="{FF2B5EF4-FFF2-40B4-BE49-F238E27FC236}">
                <a16:creationId xmlns:a16="http://schemas.microsoft.com/office/drawing/2014/main" id="{68098047-5294-C83C-A81D-542CCD0C6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4" y="5004620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右側口蓋側面観</a:t>
            </a:r>
            <a:endParaRPr lang="ja-JP" altLang="en-US" sz="1400" dirty="0"/>
          </a:p>
        </p:txBody>
      </p:sp>
      <p:sp>
        <p:nvSpPr>
          <p:cNvPr id="37" name="正方形/長方形 28">
            <a:extLst>
              <a:ext uri="{FF2B5EF4-FFF2-40B4-BE49-F238E27FC236}">
                <a16:creationId xmlns:a16="http://schemas.microsoft.com/office/drawing/2014/main" id="{ACCF2318-BEAD-98E2-C01C-577A1F3CB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041" y="5004620"/>
            <a:ext cx="1615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前歯部口蓋側面観</a:t>
            </a:r>
            <a:endParaRPr lang="ja-JP" altLang="en-US" sz="1400" dirty="0"/>
          </a:p>
        </p:txBody>
      </p:sp>
      <p:sp>
        <p:nvSpPr>
          <p:cNvPr id="38" name="正方形/長方形 29">
            <a:extLst>
              <a:ext uri="{FF2B5EF4-FFF2-40B4-BE49-F238E27FC236}">
                <a16:creationId xmlns:a16="http://schemas.microsoft.com/office/drawing/2014/main" id="{C36CA244-EC28-C596-2FCB-D31E0FC1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998" y="5004620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</a:t>
            </a:r>
            <a:r>
              <a:rPr lang="zh-TW" altLang="en-US" sz="1400" dirty="0"/>
              <a:t>口蓋側面観</a:t>
            </a:r>
            <a:endParaRPr lang="ja-JP" altLang="en-US" sz="1400" dirty="0"/>
          </a:p>
        </p:txBody>
      </p:sp>
      <p:sp>
        <p:nvSpPr>
          <p:cNvPr id="40" name="大かっこ 39">
            <a:extLst>
              <a:ext uri="{FF2B5EF4-FFF2-40B4-BE49-F238E27FC236}">
                <a16:creationId xmlns:a16="http://schemas.microsoft.com/office/drawing/2014/main" id="{8B4B8A46-DCDB-A694-362A-AA667340E016}"/>
              </a:ext>
            </a:extLst>
          </p:cNvPr>
          <p:cNvSpPr/>
          <p:nvPr/>
        </p:nvSpPr>
        <p:spPr>
          <a:xfrm>
            <a:off x="1912021" y="560282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C3C3094-6162-E6D3-89A3-B5DD40F7EC90}"/>
              </a:ext>
            </a:extLst>
          </p:cNvPr>
          <p:cNvSpPr/>
          <p:nvPr/>
        </p:nvSpPr>
        <p:spPr>
          <a:xfrm>
            <a:off x="1700015" y="611519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0C8767F-200E-60EC-0C6E-7C3F29FAF4A3}"/>
              </a:ext>
            </a:extLst>
          </p:cNvPr>
          <p:cNvSpPr/>
          <p:nvPr/>
        </p:nvSpPr>
        <p:spPr>
          <a:xfrm>
            <a:off x="1909602" y="555723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43" name="大かっこ 42">
            <a:extLst>
              <a:ext uri="{FF2B5EF4-FFF2-40B4-BE49-F238E27FC236}">
                <a16:creationId xmlns:a16="http://schemas.microsoft.com/office/drawing/2014/main" id="{49FE4D1F-ABD3-780B-B22A-C881854C4A12}"/>
              </a:ext>
            </a:extLst>
          </p:cNvPr>
          <p:cNvSpPr/>
          <p:nvPr/>
        </p:nvSpPr>
        <p:spPr>
          <a:xfrm>
            <a:off x="4430217" y="560282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005EF2F-51F9-BC91-C526-2C670016E500}"/>
              </a:ext>
            </a:extLst>
          </p:cNvPr>
          <p:cNvSpPr/>
          <p:nvPr/>
        </p:nvSpPr>
        <p:spPr>
          <a:xfrm>
            <a:off x="4218211" y="611519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BE29BAB-707D-C1B1-B2DE-E3AD7E0309BC}"/>
              </a:ext>
            </a:extLst>
          </p:cNvPr>
          <p:cNvSpPr/>
          <p:nvPr/>
        </p:nvSpPr>
        <p:spPr>
          <a:xfrm>
            <a:off x="4427798" y="555723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46" name="大かっこ 45">
            <a:extLst>
              <a:ext uri="{FF2B5EF4-FFF2-40B4-BE49-F238E27FC236}">
                <a16:creationId xmlns:a16="http://schemas.microsoft.com/office/drawing/2014/main" id="{CC2BC956-60E9-E6B2-BD9E-790E738E4FE8}"/>
              </a:ext>
            </a:extLst>
          </p:cNvPr>
          <p:cNvSpPr/>
          <p:nvPr/>
        </p:nvSpPr>
        <p:spPr>
          <a:xfrm>
            <a:off x="7018585" y="560282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58C3640-C5D0-1842-6082-F90CA7693FE0}"/>
              </a:ext>
            </a:extLst>
          </p:cNvPr>
          <p:cNvSpPr/>
          <p:nvPr/>
        </p:nvSpPr>
        <p:spPr>
          <a:xfrm>
            <a:off x="6806579" y="611519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C35941A-C9B5-327D-59B9-696710E6E0B6}"/>
              </a:ext>
            </a:extLst>
          </p:cNvPr>
          <p:cNvSpPr/>
          <p:nvPr/>
        </p:nvSpPr>
        <p:spPr>
          <a:xfrm>
            <a:off x="7016166" y="555723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271300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DF1F18-EDFB-4FA1-8C4B-8A8F3611F354}"/>
              </a:ext>
            </a:extLst>
          </p:cNvPr>
          <p:cNvSpPr/>
          <p:nvPr/>
        </p:nvSpPr>
        <p:spPr>
          <a:xfrm>
            <a:off x="1471613" y="608013"/>
            <a:ext cx="2347912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308959E-96F3-4EF6-A697-84F2AA7F241D}"/>
              </a:ext>
            </a:extLst>
          </p:cNvPr>
          <p:cNvSpPr/>
          <p:nvPr/>
        </p:nvSpPr>
        <p:spPr>
          <a:xfrm>
            <a:off x="4000500" y="608013"/>
            <a:ext cx="2347913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9538B09-3B93-4F2F-9C51-2609553B052A}"/>
              </a:ext>
            </a:extLst>
          </p:cNvPr>
          <p:cNvSpPr/>
          <p:nvPr/>
        </p:nvSpPr>
        <p:spPr>
          <a:xfrm>
            <a:off x="6538913" y="608013"/>
            <a:ext cx="2349500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E081AF-2B9F-4EB4-BD37-32B6C212B635}"/>
              </a:ext>
            </a:extLst>
          </p:cNvPr>
          <p:cNvSpPr/>
          <p:nvPr/>
        </p:nvSpPr>
        <p:spPr>
          <a:xfrm>
            <a:off x="1471613" y="2744788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0B9E0FE-F8E6-4608-B4A3-9B155B7C0349}"/>
              </a:ext>
            </a:extLst>
          </p:cNvPr>
          <p:cNvSpPr/>
          <p:nvPr/>
        </p:nvSpPr>
        <p:spPr>
          <a:xfrm>
            <a:off x="4010025" y="2744788"/>
            <a:ext cx="2347913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8FAD598-11A3-4E12-B77C-87DDA14268CE}"/>
              </a:ext>
            </a:extLst>
          </p:cNvPr>
          <p:cNvSpPr/>
          <p:nvPr/>
        </p:nvSpPr>
        <p:spPr>
          <a:xfrm>
            <a:off x="6538913" y="2744788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31FDAD8-2BE5-4028-83F1-023C3807FE1E}"/>
              </a:ext>
            </a:extLst>
          </p:cNvPr>
          <p:cNvSpPr/>
          <p:nvPr/>
        </p:nvSpPr>
        <p:spPr>
          <a:xfrm>
            <a:off x="1471613" y="4905375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12944F8-D0BF-48F6-B72F-969C21C7CF5F}"/>
              </a:ext>
            </a:extLst>
          </p:cNvPr>
          <p:cNvSpPr/>
          <p:nvPr/>
        </p:nvSpPr>
        <p:spPr>
          <a:xfrm>
            <a:off x="3990975" y="4905375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6D3465-8502-4510-8E34-1885FA291555}"/>
              </a:ext>
            </a:extLst>
          </p:cNvPr>
          <p:cNvSpPr/>
          <p:nvPr/>
        </p:nvSpPr>
        <p:spPr>
          <a:xfrm>
            <a:off x="6538913" y="4905375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8BCAC-6AC4-4977-AA11-E3FDAC176D28}"/>
              </a:ext>
            </a:extLst>
          </p:cNvPr>
          <p:cNvSpPr/>
          <p:nvPr/>
        </p:nvSpPr>
        <p:spPr>
          <a:xfrm>
            <a:off x="142875" y="238125"/>
            <a:ext cx="716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初診時：○○○○年○○月○○日（</a:t>
            </a:r>
            <a:r>
              <a:rPr lang="en-US" altLang="ja-JP" dirty="0">
                <a:latin typeface="+mj-ea"/>
                <a:ea typeface="+mj-ea"/>
              </a:rPr>
              <a:t>11</a:t>
            </a:r>
            <a:r>
              <a:rPr lang="ja-JP" altLang="en-US" dirty="0">
                <a:latin typeface="+mj-ea"/>
                <a:ea typeface="+mj-ea"/>
              </a:rPr>
              <a:t>枚法）</a:t>
            </a:r>
          </a:p>
        </p:txBody>
      </p:sp>
      <p:sp>
        <p:nvSpPr>
          <p:cNvPr id="5132" name="正方形/長方形 15">
            <a:extLst>
              <a:ext uri="{FF2B5EF4-FFF2-40B4-BE49-F238E27FC236}">
                <a16:creationId xmlns:a16="http://schemas.microsoft.com/office/drawing/2014/main" id="{8378FC8A-1CA5-4B32-AAF3-E8697DD8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545013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最新メインテナンスまたは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5133" name="正方形/長方形 27">
            <a:extLst>
              <a:ext uri="{FF2B5EF4-FFF2-40B4-BE49-F238E27FC236}">
                <a16:creationId xmlns:a16="http://schemas.microsoft.com/office/drawing/2014/main" id="{004AAF6B-EBB9-4650-89E0-81C872B4A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4" y="716142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</a:t>
            </a:r>
            <a:r>
              <a:rPr lang="ja-JP" altLang="en-US" sz="1400" dirty="0"/>
              <a:t>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5134" name="正方形/長方形 28">
            <a:extLst>
              <a:ext uri="{FF2B5EF4-FFF2-40B4-BE49-F238E27FC236}">
                <a16:creationId xmlns:a16="http://schemas.microsoft.com/office/drawing/2014/main" id="{3AD0BB9F-06CD-45C2-877F-5451D33B0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041" y="716142"/>
            <a:ext cx="1615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前歯部</a:t>
            </a:r>
            <a:r>
              <a:rPr lang="ja-JP" altLang="en-US" sz="1400" dirty="0"/>
              <a:t>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5135" name="正方形/長方形 29">
            <a:extLst>
              <a:ext uri="{FF2B5EF4-FFF2-40B4-BE49-F238E27FC236}">
                <a16:creationId xmlns:a16="http://schemas.microsoft.com/office/drawing/2014/main" id="{EFF5EC07-C770-48F7-9C82-5094576D7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998" y="716142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5137" name="正方形/長方形 36">
            <a:extLst>
              <a:ext uri="{FF2B5EF4-FFF2-40B4-BE49-F238E27FC236}">
                <a16:creationId xmlns:a16="http://schemas.microsoft.com/office/drawing/2014/main" id="{D19B62A3-E405-4A20-A306-DB3345B96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6581775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申請者氏名：○○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40214A8-ECCA-4E10-AE13-37FFBA3282F2}"/>
              </a:ext>
            </a:extLst>
          </p:cNvPr>
          <p:cNvSpPr/>
          <p:nvPr/>
        </p:nvSpPr>
        <p:spPr>
          <a:xfrm>
            <a:off x="8572500" y="228600"/>
            <a:ext cx="1893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  <p:sp>
        <p:nvSpPr>
          <p:cNvPr id="5139" name="正方形/長方形 15">
            <a:extLst>
              <a:ext uri="{FF2B5EF4-FFF2-40B4-BE49-F238E27FC236}">
                <a16:creationId xmlns:a16="http://schemas.microsoft.com/office/drawing/2014/main" id="{E8CAD971-CFF8-4411-BD94-484484D4F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349500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移行時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10" name="大かっこ 9">
            <a:extLst>
              <a:ext uri="{FF2B5EF4-FFF2-40B4-BE49-F238E27FC236}">
                <a16:creationId xmlns:a16="http://schemas.microsoft.com/office/drawing/2014/main" id="{127B09F7-5F08-8094-12DB-14895BFDA215}"/>
              </a:ext>
            </a:extLst>
          </p:cNvPr>
          <p:cNvSpPr/>
          <p:nvPr/>
        </p:nvSpPr>
        <p:spPr>
          <a:xfrm>
            <a:off x="1912021" y="1314346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6B0F2B5-5C33-F823-F097-A8922AEE0752}"/>
              </a:ext>
            </a:extLst>
          </p:cNvPr>
          <p:cNvSpPr/>
          <p:nvPr/>
        </p:nvSpPr>
        <p:spPr>
          <a:xfrm>
            <a:off x="1700015" y="1826721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D47C30-0B1C-9916-042E-555729EEFF25}"/>
              </a:ext>
            </a:extLst>
          </p:cNvPr>
          <p:cNvSpPr/>
          <p:nvPr/>
        </p:nvSpPr>
        <p:spPr>
          <a:xfrm>
            <a:off x="1909602" y="1268760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17" name="大かっこ 16">
            <a:extLst>
              <a:ext uri="{FF2B5EF4-FFF2-40B4-BE49-F238E27FC236}">
                <a16:creationId xmlns:a16="http://schemas.microsoft.com/office/drawing/2014/main" id="{6290A7B0-E5B6-BA6D-F174-64592A4887FF}"/>
              </a:ext>
            </a:extLst>
          </p:cNvPr>
          <p:cNvSpPr/>
          <p:nvPr/>
        </p:nvSpPr>
        <p:spPr>
          <a:xfrm>
            <a:off x="4430217" y="1314346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26762C3-2AFC-2225-6D1D-F89998CF950F}"/>
              </a:ext>
            </a:extLst>
          </p:cNvPr>
          <p:cNvSpPr/>
          <p:nvPr/>
        </p:nvSpPr>
        <p:spPr>
          <a:xfrm>
            <a:off x="4218211" y="1826721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982EEDD-8BCB-680C-935E-39293FE2A12E}"/>
              </a:ext>
            </a:extLst>
          </p:cNvPr>
          <p:cNvSpPr/>
          <p:nvPr/>
        </p:nvSpPr>
        <p:spPr>
          <a:xfrm>
            <a:off x="4427798" y="1268760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20" name="大かっこ 19">
            <a:extLst>
              <a:ext uri="{FF2B5EF4-FFF2-40B4-BE49-F238E27FC236}">
                <a16:creationId xmlns:a16="http://schemas.microsoft.com/office/drawing/2014/main" id="{15CBD542-A47C-D3BF-EAC0-D6990006498E}"/>
              </a:ext>
            </a:extLst>
          </p:cNvPr>
          <p:cNvSpPr/>
          <p:nvPr/>
        </p:nvSpPr>
        <p:spPr>
          <a:xfrm>
            <a:off x="7018585" y="1314346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A235E1-1BC0-03FC-5133-FFA2989F36FE}"/>
              </a:ext>
            </a:extLst>
          </p:cNvPr>
          <p:cNvSpPr/>
          <p:nvPr/>
        </p:nvSpPr>
        <p:spPr>
          <a:xfrm>
            <a:off x="6806579" y="1826721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86631AD-ADA8-3C75-1EB3-F87090A41FA2}"/>
              </a:ext>
            </a:extLst>
          </p:cNvPr>
          <p:cNvSpPr/>
          <p:nvPr/>
        </p:nvSpPr>
        <p:spPr>
          <a:xfrm>
            <a:off x="7016166" y="1268760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23" name="正方形/長方形 27">
            <a:extLst>
              <a:ext uri="{FF2B5EF4-FFF2-40B4-BE49-F238E27FC236}">
                <a16:creationId xmlns:a16="http://schemas.microsoft.com/office/drawing/2014/main" id="{51E95EC0-D893-376C-7F7C-E299A6085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4" y="2844380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</a:t>
            </a:r>
            <a:r>
              <a:rPr lang="ja-JP" altLang="en-US" sz="1400" dirty="0"/>
              <a:t>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24" name="正方形/長方形 28">
            <a:extLst>
              <a:ext uri="{FF2B5EF4-FFF2-40B4-BE49-F238E27FC236}">
                <a16:creationId xmlns:a16="http://schemas.microsoft.com/office/drawing/2014/main" id="{5EB5EF1F-2770-DC14-8BDD-4EB9BE381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041" y="2844380"/>
            <a:ext cx="1615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前歯部</a:t>
            </a:r>
            <a:r>
              <a:rPr lang="ja-JP" altLang="en-US" sz="1400" dirty="0"/>
              <a:t>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25" name="正方形/長方形 29">
            <a:extLst>
              <a:ext uri="{FF2B5EF4-FFF2-40B4-BE49-F238E27FC236}">
                <a16:creationId xmlns:a16="http://schemas.microsoft.com/office/drawing/2014/main" id="{36485616-FCD8-49F3-7A50-99FD085C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998" y="2844380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26" name="大かっこ 25">
            <a:extLst>
              <a:ext uri="{FF2B5EF4-FFF2-40B4-BE49-F238E27FC236}">
                <a16:creationId xmlns:a16="http://schemas.microsoft.com/office/drawing/2014/main" id="{274E7FBE-A34C-E871-7259-332D59EB8680}"/>
              </a:ext>
            </a:extLst>
          </p:cNvPr>
          <p:cNvSpPr/>
          <p:nvPr/>
        </p:nvSpPr>
        <p:spPr>
          <a:xfrm>
            <a:off x="1912021" y="344258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1135B7D-8DF7-7D21-7DB0-669CC03E4353}"/>
              </a:ext>
            </a:extLst>
          </p:cNvPr>
          <p:cNvSpPr/>
          <p:nvPr/>
        </p:nvSpPr>
        <p:spPr>
          <a:xfrm>
            <a:off x="1700015" y="395495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C4E155A-2D53-8833-54AF-A0D33DD93A92}"/>
              </a:ext>
            </a:extLst>
          </p:cNvPr>
          <p:cNvSpPr/>
          <p:nvPr/>
        </p:nvSpPr>
        <p:spPr>
          <a:xfrm>
            <a:off x="1909602" y="339699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29" name="大かっこ 28">
            <a:extLst>
              <a:ext uri="{FF2B5EF4-FFF2-40B4-BE49-F238E27FC236}">
                <a16:creationId xmlns:a16="http://schemas.microsoft.com/office/drawing/2014/main" id="{64E8831F-E34D-D67B-710F-BAB5F9C3AD93}"/>
              </a:ext>
            </a:extLst>
          </p:cNvPr>
          <p:cNvSpPr/>
          <p:nvPr/>
        </p:nvSpPr>
        <p:spPr>
          <a:xfrm>
            <a:off x="4430217" y="344258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670BA9F-7BFC-76D7-CF20-1E99EE4E0473}"/>
              </a:ext>
            </a:extLst>
          </p:cNvPr>
          <p:cNvSpPr/>
          <p:nvPr/>
        </p:nvSpPr>
        <p:spPr>
          <a:xfrm>
            <a:off x="4218211" y="395495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89E922E-0E24-7CC4-27AE-1429D29480D5}"/>
              </a:ext>
            </a:extLst>
          </p:cNvPr>
          <p:cNvSpPr/>
          <p:nvPr/>
        </p:nvSpPr>
        <p:spPr>
          <a:xfrm>
            <a:off x="4427798" y="339699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33" name="大かっこ 32">
            <a:extLst>
              <a:ext uri="{FF2B5EF4-FFF2-40B4-BE49-F238E27FC236}">
                <a16:creationId xmlns:a16="http://schemas.microsoft.com/office/drawing/2014/main" id="{63D80EAB-BBB2-D296-F1F8-9B45C7E8B186}"/>
              </a:ext>
            </a:extLst>
          </p:cNvPr>
          <p:cNvSpPr/>
          <p:nvPr/>
        </p:nvSpPr>
        <p:spPr>
          <a:xfrm>
            <a:off x="7018585" y="344258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E77E129-3D7A-146D-952E-7652861E6A78}"/>
              </a:ext>
            </a:extLst>
          </p:cNvPr>
          <p:cNvSpPr/>
          <p:nvPr/>
        </p:nvSpPr>
        <p:spPr>
          <a:xfrm>
            <a:off x="6780782" y="395495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3B5805D-2400-C87F-3365-C0BA4B4EA92D}"/>
              </a:ext>
            </a:extLst>
          </p:cNvPr>
          <p:cNvSpPr/>
          <p:nvPr/>
        </p:nvSpPr>
        <p:spPr>
          <a:xfrm>
            <a:off x="7016166" y="339699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36" name="正方形/長方形 27">
            <a:extLst>
              <a:ext uri="{FF2B5EF4-FFF2-40B4-BE49-F238E27FC236}">
                <a16:creationId xmlns:a16="http://schemas.microsoft.com/office/drawing/2014/main" id="{68098047-5294-C83C-A81D-542CCD0C6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4" y="5004620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右側</a:t>
            </a:r>
            <a:r>
              <a:rPr lang="ja-JP" altLang="en-US" sz="1400" dirty="0"/>
              <a:t>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37" name="正方形/長方形 28">
            <a:extLst>
              <a:ext uri="{FF2B5EF4-FFF2-40B4-BE49-F238E27FC236}">
                <a16:creationId xmlns:a16="http://schemas.microsoft.com/office/drawing/2014/main" id="{ACCF2318-BEAD-98E2-C01C-577A1F3CB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041" y="5004620"/>
            <a:ext cx="1615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/>
              <a:t>前歯部</a:t>
            </a:r>
            <a:r>
              <a:rPr lang="ja-JP" altLang="en-US" sz="1400" dirty="0"/>
              <a:t>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38" name="正方形/長方形 29">
            <a:extLst>
              <a:ext uri="{FF2B5EF4-FFF2-40B4-BE49-F238E27FC236}">
                <a16:creationId xmlns:a16="http://schemas.microsoft.com/office/drawing/2014/main" id="{C36CA244-EC28-C596-2FCB-D31E0FC1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998" y="5004620"/>
            <a:ext cx="151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口腔内写真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左側舌</a:t>
            </a:r>
            <a:r>
              <a:rPr lang="zh-TW" altLang="en-US" sz="1400" dirty="0"/>
              <a:t>側面観</a:t>
            </a:r>
            <a:endParaRPr lang="ja-JP" altLang="en-US" sz="1400" dirty="0"/>
          </a:p>
        </p:txBody>
      </p:sp>
      <p:sp>
        <p:nvSpPr>
          <p:cNvPr id="40" name="大かっこ 39">
            <a:extLst>
              <a:ext uri="{FF2B5EF4-FFF2-40B4-BE49-F238E27FC236}">
                <a16:creationId xmlns:a16="http://schemas.microsoft.com/office/drawing/2014/main" id="{8B4B8A46-DCDB-A694-362A-AA667340E016}"/>
              </a:ext>
            </a:extLst>
          </p:cNvPr>
          <p:cNvSpPr/>
          <p:nvPr/>
        </p:nvSpPr>
        <p:spPr>
          <a:xfrm>
            <a:off x="1912021" y="560282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C3C3094-6162-E6D3-89A3-B5DD40F7EC90}"/>
              </a:ext>
            </a:extLst>
          </p:cNvPr>
          <p:cNvSpPr/>
          <p:nvPr/>
        </p:nvSpPr>
        <p:spPr>
          <a:xfrm>
            <a:off x="1700015" y="611519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0C8767F-200E-60EC-0C6E-7C3F29FAF4A3}"/>
              </a:ext>
            </a:extLst>
          </p:cNvPr>
          <p:cNvSpPr/>
          <p:nvPr/>
        </p:nvSpPr>
        <p:spPr>
          <a:xfrm>
            <a:off x="1909602" y="555723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43" name="大かっこ 42">
            <a:extLst>
              <a:ext uri="{FF2B5EF4-FFF2-40B4-BE49-F238E27FC236}">
                <a16:creationId xmlns:a16="http://schemas.microsoft.com/office/drawing/2014/main" id="{49FE4D1F-ABD3-780B-B22A-C881854C4A12}"/>
              </a:ext>
            </a:extLst>
          </p:cNvPr>
          <p:cNvSpPr/>
          <p:nvPr/>
        </p:nvSpPr>
        <p:spPr>
          <a:xfrm>
            <a:off x="4430217" y="560282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005EF2F-51F9-BC91-C526-2C670016E500}"/>
              </a:ext>
            </a:extLst>
          </p:cNvPr>
          <p:cNvSpPr/>
          <p:nvPr/>
        </p:nvSpPr>
        <p:spPr>
          <a:xfrm>
            <a:off x="4218211" y="611519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BE29BAB-707D-C1B1-B2DE-E3AD7E0309BC}"/>
              </a:ext>
            </a:extLst>
          </p:cNvPr>
          <p:cNvSpPr/>
          <p:nvPr/>
        </p:nvSpPr>
        <p:spPr>
          <a:xfrm>
            <a:off x="4427798" y="555723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46" name="大かっこ 45">
            <a:extLst>
              <a:ext uri="{FF2B5EF4-FFF2-40B4-BE49-F238E27FC236}">
                <a16:creationId xmlns:a16="http://schemas.microsoft.com/office/drawing/2014/main" id="{CC2BC956-60E9-E6B2-BD9E-790E738E4FE8}"/>
              </a:ext>
            </a:extLst>
          </p:cNvPr>
          <p:cNvSpPr/>
          <p:nvPr/>
        </p:nvSpPr>
        <p:spPr>
          <a:xfrm>
            <a:off x="7018585" y="5602824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58C3640-C5D0-1842-6082-F90CA7693FE0}"/>
              </a:ext>
            </a:extLst>
          </p:cNvPr>
          <p:cNvSpPr/>
          <p:nvPr/>
        </p:nvSpPr>
        <p:spPr>
          <a:xfrm>
            <a:off x="6806579" y="6115199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C35941A-C9B5-327D-59B9-696710E6E0B6}"/>
              </a:ext>
            </a:extLst>
          </p:cNvPr>
          <p:cNvSpPr/>
          <p:nvPr/>
        </p:nvSpPr>
        <p:spPr>
          <a:xfrm>
            <a:off x="7016166" y="5557238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180155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DF1F18-EDFB-4FA1-8C4B-8A8F3611F354}"/>
              </a:ext>
            </a:extLst>
          </p:cNvPr>
          <p:cNvSpPr/>
          <p:nvPr/>
        </p:nvSpPr>
        <p:spPr>
          <a:xfrm>
            <a:off x="1471613" y="608013"/>
            <a:ext cx="2347912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308959E-96F3-4EF6-A697-84F2AA7F241D}"/>
              </a:ext>
            </a:extLst>
          </p:cNvPr>
          <p:cNvSpPr/>
          <p:nvPr/>
        </p:nvSpPr>
        <p:spPr>
          <a:xfrm>
            <a:off x="4000500" y="608013"/>
            <a:ext cx="2347913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9538B09-3B93-4F2F-9C51-2609553B052A}"/>
              </a:ext>
            </a:extLst>
          </p:cNvPr>
          <p:cNvSpPr/>
          <p:nvPr/>
        </p:nvSpPr>
        <p:spPr>
          <a:xfrm>
            <a:off x="6538913" y="608013"/>
            <a:ext cx="2349500" cy="1633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E081AF-2B9F-4EB4-BD37-32B6C212B635}"/>
              </a:ext>
            </a:extLst>
          </p:cNvPr>
          <p:cNvSpPr/>
          <p:nvPr/>
        </p:nvSpPr>
        <p:spPr>
          <a:xfrm>
            <a:off x="1471613" y="2744788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0B9E0FE-F8E6-4608-B4A3-9B155B7C0349}"/>
              </a:ext>
            </a:extLst>
          </p:cNvPr>
          <p:cNvSpPr/>
          <p:nvPr/>
        </p:nvSpPr>
        <p:spPr>
          <a:xfrm>
            <a:off x="4010025" y="2744788"/>
            <a:ext cx="2347913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8FAD598-11A3-4E12-B77C-87DDA14268CE}"/>
              </a:ext>
            </a:extLst>
          </p:cNvPr>
          <p:cNvSpPr/>
          <p:nvPr/>
        </p:nvSpPr>
        <p:spPr>
          <a:xfrm>
            <a:off x="6538913" y="2744788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31FDAD8-2BE5-4028-83F1-023C3807FE1E}"/>
              </a:ext>
            </a:extLst>
          </p:cNvPr>
          <p:cNvSpPr/>
          <p:nvPr/>
        </p:nvSpPr>
        <p:spPr>
          <a:xfrm>
            <a:off x="1471613" y="4905375"/>
            <a:ext cx="2347912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12944F8-D0BF-48F6-B72F-969C21C7CF5F}"/>
              </a:ext>
            </a:extLst>
          </p:cNvPr>
          <p:cNvSpPr/>
          <p:nvPr/>
        </p:nvSpPr>
        <p:spPr>
          <a:xfrm>
            <a:off x="3990975" y="4905375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6D3465-8502-4510-8E34-1885FA291555}"/>
              </a:ext>
            </a:extLst>
          </p:cNvPr>
          <p:cNvSpPr/>
          <p:nvPr/>
        </p:nvSpPr>
        <p:spPr>
          <a:xfrm>
            <a:off x="6538913" y="4905375"/>
            <a:ext cx="2349500" cy="1631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88BCAC-6AC4-4977-AA11-E3FDAC176D28}"/>
              </a:ext>
            </a:extLst>
          </p:cNvPr>
          <p:cNvSpPr/>
          <p:nvPr/>
        </p:nvSpPr>
        <p:spPr>
          <a:xfrm>
            <a:off x="142875" y="238125"/>
            <a:ext cx="564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j-ea"/>
                <a:ea typeface="+mj-ea"/>
              </a:rPr>
              <a:t>初診時：○○○○年○○月○○日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（５枚法：義歯装着時）</a:t>
            </a:r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5132" name="正方形/長方形 15">
            <a:extLst>
              <a:ext uri="{FF2B5EF4-FFF2-40B4-BE49-F238E27FC236}">
                <a16:creationId xmlns:a16="http://schemas.microsoft.com/office/drawing/2014/main" id="{8378FC8A-1CA5-4B32-AAF3-E8697DD8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545013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最新メインテナンスまたは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sp>
        <p:nvSpPr>
          <p:cNvPr id="5137" name="正方形/長方形 36">
            <a:extLst>
              <a:ext uri="{FF2B5EF4-FFF2-40B4-BE49-F238E27FC236}">
                <a16:creationId xmlns:a16="http://schemas.microsoft.com/office/drawing/2014/main" id="{D19B62A3-E405-4A20-A306-DB3345B96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88" y="6581775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申請者氏名：○○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40214A8-ECCA-4E10-AE13-37FFBA3282F2}"/>
              </a:ext>
            </a:extLst>
          </p:cNvPr>
          <p:cNvSpPr/>
          <p:nvPr/>
        </p:nvSpPr>
        <p:spPr>
          <a:xfrm>
            <a:off x="8572500" y="228600"/>
            <a:ext cx="18938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初診時○○才、○性</a:t>
            </a:r>
          </a:p>
        </p:txBody>
      </p:sp>
      <p:sp>
        <p:nvSpPr>
          <p:cNvPr id="5139" name="正方形/長方形 15">
            <a:extLst>
              <a:ext uri="{FF2B5EF4-FFF2-40B4-BE49-F238E27FC236}">
                <a16:creationId xmlns:a16="http://schemas.microsoft.com/office/drawing/2014/main" id="{E8CAD971-CFF8-4411-BD94-484484D4F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349500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メインテナンスまたは</a:t>
            </a:r>
            <a:r>
              <a:rPr lang="en-US" altLang="ja-JP" sz="1800"/>
              <a:t>SPT</a:t>
            </a:r>
            <a:r>
              <a:rPr lang="ja-JP" altLang="en-US" sz="1800"/>
              <a:t>移行時</a:t>
            </a:r>
            <a:r>
              <a:rPr lang="ja-JP" altLang="en-US" sz="1800">
                <a:latin typeface="ＭＳ Ｐゴシック" panose="020B0600070205080204" pitchFamily="50" charset="-128"/>
              </a:rPr>
              <a:t>：○○○○年○○月○○日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416D47A-04E2-0CAD-AE6D-5B6718BAC9E5}"/>
              </a:ext>
            </a:extLst>
          </p:cNvPr>
          <p:cNvGrpSpPr/>
          <p:nvPr/>
        </p:nvGrpSpPr>
        <p:grpSpPr>
          <a:xfrm>
            <a:off x="1712913" y="682254"/>
            <a:ext cx="1865313" cy="1495496"/>
            <a:chOff x="1712913" y="682254"/>
            <a:chExt cx="1865313" cy="1495496"/>
          </a:xfrm>
        </p:grpSpPr>
        <p:sp>
          <p:nvSpPr>
            <p:cNvPr id="11" name="大かっこ 10">
              <a:extLst>
                <a:ext uri="{FF2B5EF4-FFF2-40B4-BE49-F238E27FC236}">
                  <a16:creationId xmlns:a16="http://schemas.microsoft.com/office/drawing/2014/main" id="{3B350A14-F285-5D6C-AFF6-6961D6E8CD2C}"/>
                </a:ext>
              </a:extLst>
            </p:cNvPr>
            <p:cNvSpPr/>
            <p:nvPr/>
          </p:nvSpPr>
          <p:spPr>
            <a:xfrm>
              <a:off x="1953139" y="1327238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F8EAC4AB-DCB2-645E-87A3-F1A17579B09C}"/>
                </a:ext>
              </a:extLst>
            </p:cNvPr>
            <p:cNvGrpSpPr/>
            <p:nvPr/>
          </p:nvGrpSpPr>
          <p:grpSpPr>
            <a:xfrm>
              <a:off x="1712913" y="682254"/>
              <a:ext cx="1865313" cy="1495496"/>
              <a:chOff x="1712913" y="682254"/>
              <a:chExt cx="1865313" cy="1495496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B1B3E24-C5B2-64F8-583E-B313BE195379}"/>
                  </a:ext>
                </a:extLst>
              </p:cNvPr>
              <p:cNvSpPr/>
              <p:nvPr/>
            </p:nvSpPr>
            <p:spPr>
              <a:xfrm>
                <a:off x="1712913" y="1839613"/>
                <a:ext cx="1865313" cy="3381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600" dirty="0">
                    <a:latin typeface="+mj-ea"/>
                    <a:ea typeface="+mj-ea"/>
                  </a:rPr>
                  <a:t>サイズ：高さ </a:t>
                </a:r>
                <a:r>
                  <a:rPr lang="en-US" altLang="ja-JP" sz="1600" dirty="0">
                    <a:latin typeface="+mj-ea"/>
                    <a:ea typeface="+mj-ea"/>
                  </a:rPr>
                  <a:t>5 </a:t>
                </a:r>
                <a:r>
                  <a:rPr lang="ja-JP" altLang="en-US" sz="1600" dirty="0">
                    <a:latin typeface="+mj-ea"/>
                    <a:ea typeface="+mj-ea"/>
                  </a:rPr>
                  <a:t>ｃｍ</a:t>
                </a: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1C4AFEC6-41B0-F635-B213-0A6EBFE91F2A}"/>
                  </a:ext>
                </a:extLst>
              </p:cNvPr>
              <p:cNvSpPr/>
              <p:nvPr/>
            </p:nvSpPr>
            <p:spPr>
              <a:xfrm>
                <a:off x="1922500" y="1281652"/>
                <a:ext cx="14461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/>
                  <a:t>ミラー像は反転</a:t>
                </a:r>
                <a:endParaRPr lang="en-US" altLang="ja-JP" sz="1400" dirty="0"/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/>
                  <a:t>推奨倍率　</a:t>
                </a:r>
                <a:r>
                  <a:rPr lang="en-US" altLang="ja-JP" sz="1400" dirty="0"/>
                  <a:t>2/3</a:t>
                </a:r>
                <a:r>
                  <a:rPr lang="ja-JP" altLang="en-US" sz="1400" dirty="0"/>
                  <a:t>倍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F2FAA09-94F7-871E-5219-288B75090C23}"/>
                  </a:ext>
                </a:extLst>
              </p:cNvPr>
              <p:cNvSpPr txBox="1"/>
              <p:nvPr/>
            </p:nvSpPr>
            <p:spPr>
              <a:xfrm>
                <a:off x="2017956" y="682254"/>
                <a:ext cx="12552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>
                    <a:latin typeface="+mj-ea"/>
                    <a:ea typeface="+mj-ea"/>
                  </a:rPr>
                  <a:t>口腔内写真</a:t>
                </a:r>
                <a:endParaRPr lang="en-US" altLang="ja-JP" sz="1400" dirty="0">
                  <a:latin typeface="+mj-ea"/>
                  <a:ea typeface="+mj-ea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右側側方面観</a:t>
                </a:r>
                <a:endParaRPr lang="en-US" altLang="ja-JP" sz="1400" dirty="0"/>
              </a:p>
            </p:txBody>
          </p:sp>
        </p:grp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8296F19-08AE-100A-2F69-5C92E1EB7371}"/>
              </a:ext>
            </a:extLst>
          </p:cNvPr>
          <p:cNvGrpSpPr/>
          <p:nvPr/>
        </p:nvGrpSpPr>
        <p:grpSpPr>
          <a:xfrm>
            <a:off x="4241800" y="682254"/>
            <a:ext cx="1865313" cy="1495495"/>
            <a:chOff x="4294187" y="682254"/>
            <a:chExt cx="1865313" cy="1495495"/>
          </a:xfrm>
        </p:grpSpPr>
        <p:sp>
          <p:nvSpPr>
            <p:cNvPr id="18" name="大かっこ 17">
              <a:extLst>
                <a:ext uri="{FF2B5EF4-FFF2-40B4-BE49-F238E27FC236}">
                  <a16:creationId xmlns:a16="http://schemas.microsoft.com/office/drawing/2014/main" id="{698BBAB0-7E77-2AAC-7743-9C2363A941F3}"/>
                </a:ext>
              </a:extLst>
            </p:cNvPr>
            <p:cNvSpPr/>
            <p:nvPr/>
          </p:nvSpPr>
          <p:spPr>
            <a:xfrm>
              <a:off x="4506193" y="1410611"/>
              <a:ext cx="1441301" cy="214982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51C6E0A3-CC20-E914-8E83-D5EB6FECFCA9}"/>
                </a:ext>
              </a:extLst>
            </p:cNvPr>
            <p:cNvGrpSpPr/>
            <p:nvPr/>
          </p:nvGrpSpPr>
          <p:grpSpPr>
            <a:xfrm>
              <a:off x="4294187" y="682254"/>
              <a:ext cx="1865313" cy="1495495"/>
              <a:chOff x="4294187" y="682254"/>
              <a:chExt cx="1865313" cy="1495495"/>
            </a:xfrm>
          </p:grpSpPr>
          <p:sp>
            <p:nvSpPr>
              <p:cNvPr id="5134" name="正方形/長方形 28">
                <a:extLst>
                  <a:ext uri="{FF2B5EF4-FFF2-40B4-BE49-F238E27FC236}">
                    <a16:creationId xmlns:a16="http://schemas.microsoft.com/office/drawing/2014/main" id="{3AD0BB9F-06CD-45C2-877F-5451D33B0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606" y="682254"/>
                <a:ext cx="15144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口腔内写真</a:t>
                </a:r>
                <a:endParaRPr lang="en-US" altLang="ja-JP" sz="14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正面観</a:t>
                </a:r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D7A6A46C-88E4-A355-403A-E876C3F4DBFC}"/>
                  </a:ext>
                </a:extLst>
              </p:cNvPr>
              <p:cNvSpPr/>
              <p:nvPr/>
            </p:nvSpPr>
            <p:spPr>
              <a:xfrm>
                <a:off x="4503774" y="1364214"/>
                <a:ext cx="14461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/>
                  <a:t>推奨倍率　</a:t>
                </a:r>
                <a:r>
                  <a:rPr lang="en-US" altLang="ja-JP" sz="1400" dirty="0"/>
                  <a:t>1/2</a:t>
                </a:r>
                <a:r>
                  <a:rPr lang="ja-JP" altLang="en-US" sz="1400" dirty="0"/>
                  <a:t>倍</a:t>
                </a: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55C53A8B-2416-8D81-78EE-730908BFF7F7}"/>
                  </a:ext>
                </a:extLst>
              </p:cNvPr>
              <p:cNvSpPr/>
              <p:nvPr/>
            </p:nvSpPr>
            <p:spPr>
              <a:xfrm>
                <a:off x="4294187" y="1839612"/>
                <a:ext cx="1865313" cy="3381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600" dirty="0">
                    <a:latin typeface="+mj-ea"/>
                    <a:ea typeface="+mj-ea"/>
                  </a:rPr>
                  <a:t>サイズ：高さ </a:t>
                </a:r>
                <a:r>
                  <a:rPr lang="en-US" altLang="ja-JP" sz="1600" dirty="0">
                    <a:latin typeface="+mj-ea"/>
                    <a:ea typeface="+mj-ea"/>
                  </a:rPr>
                  <a:t>5 </a:t>
                </a:r>
                <a:r>
                  <a:rPr lang="ja-JP" altLang="en-US" sz="1600" dirty="0">
                    <a:latin typeface="+mj-ea"/>
                    <a:ea typeface="+mj-ea"/>
                  </a:rPr>
                  <a:t>ｃｍ</a:t>
                </a:r>
              </a:p>
            </p:txBody>
          </p:sp>
        </p:grp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315A020-FD17-19D6-83A8-7B92E8E2B712}"/>
              </a:ext>
            </a:extLst>
          </p:cNvPr>
          <p:cNvGrpSpPr/>
          <p:nvPr/>
        </p:nvGrpSpPr>
        <p:grpSpPr>
          <a:xfrm>
            <a:off x="6781007" y="676574"/>
            <a:ext cx="1865313" cy="1485054"/>
            <a:chOff x="6794856" y="676574"/>
            <a:chExt cx="1865313" cy="1485054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AAB630C2-CF70-2B91-5435-70CEA9A22C6F}"/>
                </a:ext>
              </a:extLst>
            </p:cNvPr>
            <p:cNvSpPr/>
            <p:nvPr/>
          </p:nvSpPr>
          <p:spPr>
            <a:xfrm>
              <a:off x="6794856" y="1823491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371A809E-3B54-E6A0-4FF0-11114EF9A8B8}"/>
                </a:ext>
              </a:extLst>
            </p:cNvPr>
            <p:cNvSpPr/>
            <p:nvPr/>
          </p:nvSpPr>
          <p:spPr>
            <a:xfrm>
              <a:off x="7004443" y="1265530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25" name="大かっこ 24">
              <a:extLst>
                <a:ext uri="{FF2B5EF4-FFF2-40B4-BE49-F238E27FC236}">
                  <a16:creationId xmlns:a16="http://schemas.microsoft.com/office/drawing/2014/main" id="{37406601-B141-85AB-EA5D-3F702DCE84AE}"/>
                </a:ext>
              </a:extLst>
            </p:cNvPr>
            <p:cNvSpPr/>
            <p:nvPr/>
          </p:nvSpPr>
          <p:spPr>
            <a:xfrm>
              <a:off x="7035082" y="1316796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40F2AE7-9E01-AC6E-5057-1BC0C73446F7}"/>
                </a:ext>
              </a:extLst>
            </p:cNvPr>
            <p:cNvSpPr txBox="1"/>
            <p:nvPr/>
          </p:nvSpPr>
          <p:spPr>
            <a:xfrm>
              <a:off x="7074329" y="676574"/>
              <a:ext cx="13063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hangingPunct="1"/>
              <a:r>
                <a:rPr lang="ja-JP" altLang="en-US" sz="1400" dirty="0"/>
                <a:t>左側側方面観</a:t>
              </a:r>
              <a:endParaRPr lang="en-US" altLang="ja-JP" sz="1400" dirty="0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DA8A0BD-1EC1-6865-A7F4-D62C488EE800}"/>
              </a:ext>
            </a:extLst>
          </p:cNvPr>
          <p:cNvGrpSpPr/>
          <p:nvPr/>
        </p:nvGrpSpPr>
        <p:grpSpPr>
          <a:xfrm>
            <a:off x="1712913" y="2809323"/>
            <a:ext cx="1865313" cy="1495496"/>
            <a:chOff x="1712913" y="682254"/>
            <a:chExt cx="1865313" cy="1495496"/>
          </a:xfrm>
        </p:grpSpPr>
        <p:sp>
          <p:nvSpPr>
            <p:cNvPr id="34" name="大かっこ 33">
              <a:extLst>
                <a:ext uri="{FF2B5EF4-FFF2-40B4-BE49-F238E27FC236}">
                  <a16:creationId xmlns:a16="http://schemas.microsoft.com/office/drawing/2014/main" id="{C3402D4D-C559-0468-3FF8-8D864D7207E7}"/>
                </a:ext>
              </a:extLst>
            </p:cNvPr>
            <p:cNvSpPr/>
            <p:nvPr/>
          </p:nvSpPr>
          <p:spPr>
            <a:xfrm>
              <a:off x="1953139" y="1327238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3E4D95FC-1368-E40F-7A31-DED5AA29B1F3}"/>
                </a:ext>
              </a:extLst>
            </p:cNvPr>
            <p:cNvGrpSpPr/>
            <p:nvPr/>
          </p:nvGrpSpPr>
          <p:grpSpPr>
            <a:xfrm>
              <a:off x="1712913" y="682254"/>
              <a:ext cx="1865313" cy="1495496"/>
              <a:chOff x="1712913" y="682254"/>
              <a:chExt cx="1865313" cy="1495496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C3853161-B331-8DBB-31D0-93AC3CA9AB82}"/>
                  </a:ext>
                </a:extLst>
              </p:cNvPr>
              <p:cNvSpPr/>
              <p:nvPr/>
            </p:nvSpPr>
            <p:spPr>
              <a:xfrm>
                <a:off x="1712913" y="1839613"/>
                <a:ext cx="1865313" cy="3381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600" dirty="0">
                    <a:latin typeface="+mj-ea"/>
                    <a:ea typeface="+mj-ea"/>
                  </a:rPr>
                  <a:t>サイズ：高さ </a:t>
                </a:r>
                <a:r>
                  <a:rPr lang="en-US" altLang="ja-JP" sz="1600" dirty="0">
                    <a:latin typeface="+mj-ea"/>
                    <a:ea typeface="+mj-ea"/>
                  </a:rPr>
                  <a:t>5 </a:t>
                </a:r>
                <a:r>
                  <a:rPr lang="ja-JP" altLang="en-US" sz="1600" dirty="0">
                    <a:latin typeface="+mj-ea"/>
                    <a:ea typeface="+mj-ea"/>
                  </a:rPr>
                  <a:t>ｃｍ</a:t>
                </a:r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4857D6F-3052-60AC-C585-B50CDE116AD3}"/>
                  </a:ext>
                </a:extLst>
              </p:cNvPr>
              <p:cNvSpPr/>
              <p:nvPr/>
            </p:nvSpPr>
            <p:spPr>
              <a:xfrm>
                <a:off x="1922500" y="1281652"/>
                <a:ext cx="14461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/>
                  <a:t>ミラー像は反転</a:t>
                </a:r>
                <a:endParaRPr lang="en-US" altLang="ja-JP" sz="1400" dirty="0"/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/>
                  <a:t>推奨倍率　</a:t>
                </a:r>
                <a:r>
                  <a:rPr lang="en-US" altLang="ja-JP" sz="1400" dirty="0"/>
                  <a:t>2/3</a:t>
                </a:r>
                <a:r>
                  <a:rPr lang="ja-JP" altLang="en-US" sz="1400" dirty="0"/>
                  <a:t>倍</a:t>
                </a: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C2AAC1-B603-B94F-65A3-0253481AEB7E}"/>
                  </a:ext>
                </a:extLst>
              </p:cNvPr>
              <p:cNvSpPr txBox="1"/>
              <p:nvPr/>
            </p:nvSpPr>
            <p:spPr>
              <a:xfrm>
                <a:off x="2017956" y="682254"/>
                <a:ext cx="12552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>
                    <a:latin typeface="+mj-ea"/>
                    <a:ea typeface="+mj-ea"/>
                  </a:rPr>
                  <a:t>口腔内写真</a:t>
                </a:r>
                <a:endParaRPr lang="en-US" altLang="ja-JP" sz="1400" dirty="0">
                  <a:latin typeface="+mj-ea"/>
                  <a:ea typeface="+mj-ea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右側側方面観</a:t>
                </a:r>
                <a:endParaRPr lang="en-US" altLang="ja-JP" sz="1400" dirty="0"/>
              </a:p>
            </p:txBody>
          </p:sp>
        </p:grp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F1F94BF-A3B3-378B-61E4-C264CC55C650}"/>
              </a:ext>
            </a:extLst>
          </p:cNvPr>
          <p:cNvGrpSpPr/>
          <p:nvPr/>
        </p:nvGrpSpPr>
        <p:grpSpPr>
          <a:xfrm>
            <a:off x="4241800" y="2809323"/>
            <a:ext cx="1865313" cy="1495495"/>
            <a:chOff x="4294187" y="682254"/>
            <a:chExt cx="1865313" cy="1495495"/>
          </a:xfrm>
        </p:grpSpPr>
        <p:sp>
          <p:nvSpPr>
            <p:cNvPr id="41" name="大かっこ 40">
              <a:extLst>
                <a:ext uri="{FF2B5EF4-FFF2-40B4-BE49-F238E27FC236}">
                  <a16:creationId xmlns:a16="http://schemas.microsoft.com/office/drawing/2014/main" id="{32724453-3CE0-ADE1-C812-DAF65AA6E10C}"/>
                </a:ext>
              </a:extLst>
            </p:cNvPr>
            <p:cNvSpPr/>
            <p:nvPr/>
          </p:nvSpPr>
          <p:spPr>
            <a:xfrm>
              <a:off x="4506193" y="1410611"/>
              <a:ext cx="1441301" cy="214982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EE25915F-3FFF-D971-6FA7-8F0122808770}"/>
                </a:ext>
              </a:extLst>
            </p:cNvPr>
            <p:cNvGrpSpPr/>
            <p:nvPr/>
          </p:nvGrpSpPr>
          <p:grpSpPr>
            <a:xfrm>
              <a:off x="4294187" y="682254"/>
              <a:ext cx="1865313" cy="1495495"/>
              <a:chOff x="4294187" y="682254"/>
              <a:chExt cx="1865313" cy="1495495"/>
            </a:xfrm>
          </p:grpSpPr>
          <p:sp>
            <p:nvSpPr>
              <p:cNvPr id="43" name="正方形/長方形 28">
                <a:extLst>
                  <a:ext uri="{FF2B5EF4-FFF2-40B4-BE49-F238E27FC236}">
                    <a16:creationId xmlns:a16="http://schemas.microsoft.com/office/drawing/2014/main" id="{1FC70E88-8C45-779B-6684-7DED10586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606" y="682254"/>
                <a:ext cx="15144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口腔内写真</a:t>
                </a:r>
                <a:endParaRPr lang="en-US" altLang="ja-JP" sz="14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正面観</a:t>
                </a:r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C2C60BE7-FE11-2A47-6B90-0A712B250772}"/>
                  </a:ext>
                </a:extLst>
              </p:cNvPr>
              <p:cNvSpPr/>
              <p:nvPr/>
            </p:nvSpPr>
            <p:spPr>
              <a:xfrm>
                <a:off x="4503774" y="1364214"/>
                <a:ext cx="14461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/>
                  <a:t>推奨倍率　</a:t>
                </a:r>
                <a:r>
                  <a:rPr lang="en-US" altLang="ja-JP" sz="1400" dirty="0"/>
                  <a:t>1/2</a:t>
                </a:r>
                <a:r>
                  <a:rPr lang="ja-JP" altLang="en-US" sz="1400" dirty="0"/>
                  <a:t>倍</a:t>
                </a:r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677CCA4-1AC1-7D4D-B02E-B32144308219}"/>
                  </a:ext>
                </a:extLst>
              </p:cNvPr>
              <p:cNvSpPr/>
              <p:nvPr/>
            </p:nvSpPr>
            <p:spPr>
              <a:xfrm>
                <a:off x="4294187" y="1839612"/>
                <a:ext cx="1865313" cy="3381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600" dirty="0">
                    <a:latin typeface="+mj-ea"/>
                    <a:ea typeface="+mj-ea"/>
                  </a:rPr>
                  <a:t>サイズ：高さ </a:t>
                </a:r>
                <a:r>
                  <a:rPr lang="en-US" altLang="ja-JP" sz="1600" dirty="0">
                    <a:latin typeface="+mj-ea"/>
                    <a:ea typeface="+mj-ea"/>
                  </a:rPr>
                  <a:t>5 </a:t>
                </a:r>
                <a:r>
                  <a:rPr lang="ja-JP" altLang="en-US" sz="1600" dirty="0">
                    <a:latin typeface="+mj-ea"/>
                    <a:ea typeface="+mj-ea"/>
                  </a:rPr>
                  <a:t>ｃｍ</a:t>
                </a:r>
              </a:p>
            </p:txBody>
          </p:sp>
        </p:grp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D6CA3E0A-C3A3-D73A-341B-A3F78B636EFE}"/>
              </a:ext>
            </a:extLst>
          </p:cNvPr>
          <p:cNvGrpSpPr/>
          <p:nvPr/>
        </p:nvGrpSpPr>
        <p:grpSpPr>
          <a:xfrm>
            <a:off x="6781007" y="2809323"/>
            <a:ext cx="1865313" cy="1485054"/>
            <a:chOff x="6794856" y="682254"/>
            <a:chExt cx="1865313" cy="1485054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1236690C-2027-1BA4-DB19-7C97FCF1E62B}"/>
                </a:ext>
              </a:extLst>
            </p:cNvPr>
            <p:cNvSpPr/>
            <p:nvPr/>
          </p:nvSpPr>
          <p:spPr>
            <a:xfrm>
              <a:off x="6794856" y="1829171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6071A6B5-F75A-E4BC-CF9B-4BB30584B5B8}"/>
                </a:ext>
              </a:extLst>
            </p:cNvPr>
            <p:cNvSpPr/>
            <p:nvPr/>
          </p:nvSpPr>
          <p:spPr>
            <a:xfrm>
              <a:off x="7004443" y="1271210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49" name="大かっこ 48">
              <a:extLst>
                <a:ext uri="{FF2B5EF4-FFF2-40B4-BE49-F238E27FC236}">
                  <a16:creationId xmlns:a16="http://schemas.microsoft.com/office/drawing/2014/main" id="{6E8F2BFF-A46D-EB49-4C5C-A99C6C5F7AD7}"/>
                </a:ext>
              </a:extLst>
            </p:cNvPr>
            <p:cNvSpPr/>
            <p:nvPr/>
          </p:nvSpPr>
          <p:spPr>
            <a:xfrm>
              <a:off x="7035082" y="1316796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82705F4B-4C28-E037-8967-7E9FD0DE29E6}"/>
                </a:ext>
              </a:extLst>
            </p:cNvPr>
            <p:cNvSpPr txBox="1"/>
            <p:nvPr/>
          </p:nvSpPr>
          <p:spPr>
            <a:xfrm>
              <a:off x="7074329" y="682254"/>
              <a:ext cx="13063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hangingPunct="1"/>
              <a:r>
                <a:rPr lang="ja-JP" altLang="en-US" sz="1400" dirty="0"/>
                <a:t>左側側方面観</a:t>
              </a:r>
              <a:endParaRPr lang="en-US" altLang="ja-JP" sz="1400" dirty="0"/>
            </a:p>
          </p:txBody>
        </p:sp>
      </p:grpSp>
      <p:sp>
        <p:nvSpPr>
          <p:cNvPr id="52" name="大かっこ 51">
            <a:extLst>
              <a:ext uri="{FF2B5EF4-FFF2-40B4-BE49-F238E27FC236}">
                <a16:creationId xmlns:a16="http://schemas.microsoft.com/office/drawing/2014/main" id="{9F4984F7-D2BD-350B-B7E3-DF28D48FB813}"/>
              </a:ext>
            </a:extLst>
          </p:cNvPr>
          <p:cNvSpPr/>
          <p:nvPr/>
        </p:nvSpPr>
        <p:spPr>
          <a:xfrm>
            <a:off x="1953139" y="5622991"/>
            <a:ext cx="1441301" cy="43204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640BB32-A005-2269-9E0E-7BCC4E6A14F9}"/>
              </a:ext>
            </a:extLst>
          </p:cNvPr>
          <p:cNvSpPr/>
          <p:nvPr/>
        </p:nvSpPr>
        <p:spPr>
          <a:xfrm>
            <a:off x="1712913" y="6135366"/>
            <a:ext cx="18653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j-ea"/>
                <a:ea typeface="+mj-ea"/>
              </a:rPr>
              <a:t>サイズ：高さ </a:t>
            </a:r>
            <a:r>
              <a:rPr lang="en-US" altLang="ja-JP" sz="1600" dirty="0">
                <a:latin typeface="+mj-ea"/>
                <a:ea typeface="+mj-ea"/>
              </a:rPr>
              <a:t>5 </a:t>
            </a:r>
            <a:r>
              <a:rPr lang="ja-JP" altLang="en-US" sz="1600" dirty="0">
                <a:latin typeface="+mj-ea"/>
                <a:ea typeface="+mj-ea"/>
              </a:rPr>
              <a:t>ｃｍ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8DD663E-3A64-D66A-609F-9C78089CBAB0}"/>
              </a:ext>
            </a:extLst>
          </p:cNvPr>
          <p:cNvSpPr/>
          <p:nvPr/>
        </p:nvSpPr>
        <p:spPr>
          <a:xfrm>
            <a:off x="1922500" y="5577405"/>
            <a:ext cx="144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ミラー像は反転</a:t>
            </a:r>
            <a:endParaRPr lang="en-US" altLang="ja-JP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/>
              <a:t>推奨倍率　</a:t>
            </a:r>
            <a:r>
              <a:rPr lang="en-US" altLang="ja-JP" sz="1400" dirty="0"/>
              <a:t>2/3</a:t>
            </a:r>
            <a:r>
              <a:rPr lang="ja-JP" altLang="en-US" sz="1400" dirty="0"/>
              <a:t>倍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4E51F52-F7DD-8FBD-D8EB-4171ED6725B5}"/>
              </a:ext>
            </a:extLst>
          </p:cNvPr>
          <p:cNvSpPr txBox="1"/>
          <p:nvPr/>
        </p:nvSpPr>
        <p:spPr>
          <a:xfrm>
            <a:off x="2017956" y="4978007"/>
            <a:ext cx="1255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</a:rPr>
              <a:t>口腔内写真</a:t>
            </a:r>
            <a:endParaRPr lang="en-US" altLang="ja-JP" sz="1400" dirty="0"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右側側方面観</a:t>
            </a:r>
            <a:endParaRPr lang="en-US" altLang="ja-JP" sz="1400" dirty="0"/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9B1E8291-8B42-88DB-03BC-379BED080FFD}"/>
              </a:ext>
            </a:extLst>
          </p:cNvPr>
          <p:cNvGrpSpPr/>
          <p:nvPr/>
        </p:nvGrpSpPr>
        <p:grpSpPr>
          <a:xfrm>
            <a:off x="4241800" y="4978007"/>
            <a:ext cx="1865313" cy="1495495"/>
            <a:chOff x="4294187" y="682254"/>
            <a:chExt cx="1865313" cy="1495495"/>
          </a:xfrm>
        </p:grpSpPr>
        <p:sp>
          <p:nvSpPr>
            <p:cNvPr id="58" name="大かっこ 57">
              <a:extLst>
                <a:ext uri="{FF2B5EF4-FFF2-40B4-BE49-F238E27FC236}">
                  <a16:creationId xmlns:a16="http://schemas.microsoft.com/office/drawing/2014/main" id="{2E3D078A-B3BD-9810-5CF3-0133DDDA6A3D}"/>
                </a:ext>
              </a:extLst>
            </p:cNvPr>
            <p:cNvSpPr/>
            <p:nvPr/>
          </p:nvSpPr>
          <p:spPr>
            <a:xfrm>
              <a:off x="4506193" y="1410611"/>
              <a:ext cx="1441301" cy="214982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9BE48998-4E5F-E9EE-16F5-91B21E1A9E66}"/>
                </a:ext>
              </a:extLst>
            </p:cNvPr>
            <p:cNvGrpSpPr/>
            <p:nvPr/>
          </p:nvGrpSpPr>
          <p:grpSpPr>
            <a:xfrm>
              <a:off x="4294187" y="682254"/>
              <a:ext cx="1865313" cy="1495495"/>
              <a:chOff x="4294187" y="682254"/>
              <a:chExt cx="1865313" cy="1495495"/>
            </a:xfrm>
          </p:grpSpPr>
          <p:sp>
            <p:nvSpPr>
              <p:cNvPr id="60" name="正方形/長方形 28">
                <a:extLst>
                  <a:ext uri="{FF2B5EF4-FFF2-40B4-BE49-F238E27FC236}">
                    <a16:creationId xmlns:a16="http://schemas.microsoft.com/office/drawing/2014/main" id="{7774BD79-FE09-382C-CC40-EA4429B61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606" y="682254"/>
                <a:ext cx="15144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口腔内写真</a:t>
                </a:r>
                <a:endParaRPr lang="en-US" altLang="ja-JP" sz="14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400" dirty="0"/>
                  <a:t>正面観</a:t>
                </a:r>
              </a:p>
            </p:txBody>
          </p:sp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01D22CA7-0030-7029-6225-11DE27A43A81}"/>
                  </a:ext>
                </a:extLst>
              </p:cNvPr>
              <p:cNvSpPr/>
              <p:nvPr/>
            </p:nvSpPr>
            <p:spPr>
              <a:xfrm>
                <a:off x="4503774" y="1364214"/>
                <a:ext cx="14461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400" dirty="0"/>
                  <a:t>推奨倍率　</a:t>
                </a:r>
                <a:r>
                  <a:rPr lang="en-US" altLang="ja-JP" sz="1400" dirty="0"/>
                  <a:t>1/2</a:t>
                </a:r>
                <a:r>
                  <a:rPr lang="ja-JP" altLang="en-US" sz="1400" dirty="0"/>
                  <a:t>倍</a:t>
                </a:r>
              </a:p>
            </p:txBody>
          </p:sp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0CAF48D0-B214-2F4A-2518-FF4878B9E5A0}"/>
                  </a:ext>
                </a:extLst>
              </p:cNvPr>
              <p:cNvSpPr/>
              <p:nvPr/>
            </p:nvSpPr>
            <p:spPr>
              <a:xfrm>
                <a:off x="4294187" y="1839612"/>
                <a:ext cx="1865313" cy="3381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600" dirty="0">
                    <a:latin typeface="+mj-ea"/>
                    <a:ea typeface="+mj-ea"/>
                  </a:rPr>
                  <a:t>サイズ：高さ </a:t>
                </a:r>
                <a:r>
                  <a:rPr lang="en-US" altLang="ja-JP" sz="1600" dirty="0">
                    <a:latin typeface="+mj-ea"/>
                    <a:ea typeface="+mj-ea"/>
                  </a:rPr>
                  <a:t>5 </a:t>
                </a:r>
                <a:r>
                  <a:rPr lang="ja-JP" altLang="en-US" sz="1600" dirty="0">
                    <a:latin typeface="+mj-ea"/>
                    <a:ea typeface="+mj-ea"/>
                  </a:rPr>
                  <a:t>ｃｍ</a:t>
                </a:r>
              </a:p>
            </p:txBody>
          </p:sp>
        </p:grp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980AFC28-F1A1-992C-C06F-E5BA060BD4A5}"/>
              </a:ext>
            </a:extLst>
          </p:cNvPr>
          <p:cNvGrpSpPr/>
          <p:nvPr/>
        </p:nvGrpSpPr>
        <p:grpSpPr>
          <a:xfrm>
            <a:off x="6781007" y="4978007"/>
            <a:ext cx="1865313" cy="1485054"/>
            <a:chOff x="6794856" y="682254"/>
            <a:chExt cx="1865313" cy="1485054"/>
          </a:xfrm>
        </p:grpSpPr>
        <p:sp>
          <p:nvSpPr>
            <p:cNvPr id="5120" name="正方形/長方形 5119">
              <a:extLst>
                <a:ext uri="{FF2B5EF4-FFF2-40B4-BE49-F238E27FC236}">
                  <a16:creationId xmlns:a16="http://schemas.microsoft.com/office/drawing/2014/main" id="{113533B2-4A3C-6945-2D64-BD74E9F05F2D}"/>
                </a:ext>
              </a:extLst>
            </p:cNvPr>
            <p:cNvSpPr/>
            <p:nvPr/>
          </p:nvSpPr>
          <p:spPr>
            <a:xfrm>
              <a:off x="6794856" y="1829171"/>
              <a:ext cx="1865313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+mj-ea"/>
                  <a:ea typeface="+mj-ea"/>
                </a:rPr>
                <a:t>サイズ：高さ </a:t>
              </a:r>
              <a:r>
                <a:rPr lang="en-US" altLang="ja-JP" sz="1600" dirty="0">
                  <a:latin typeface="+mj-ea"/>
                  <a:ea typeface="+mj-ea"/>
                </a:rPr>
                <a:t>5 </a:t>
              </a:r>
              <a:r>
                <a:rPr lang="ja-JP" altLang="en-US" sz="1600" dirty="0">
                  <a:latin typeface="+mj-ea"/>
                  <a:ea typeface="+mj-ea"/>
                </a:rPr>
                <a:t>ｃｍ</a:t>
              </a:r>
            </a:p>
          </p:txBody>
        </p:sp>
        <p:sp>
          <p:nvSpPr>
            <p:cNvPr id="5121" name="正方形/長方形 5120">
              <a:extLst>
                <a:ext uri="{FF2B5EF4-FFF2-40B4-BE49-F238E27FC236}">
                  <a16:creationId xmlns:a16="http://schemas.microsoft.com/office/drawing/2014/main" id="{D5FA6360-01A7-98D5-97C9-802887E02D65}"/>
                </a:ext>
              </a:extLst>
            </p:cNvPr>
            <p:cNvSpPr/>
            <p:nvPr/>
          </p:nvSpPr>
          <p:spPr>
            <a:xfrm>
              <a:off x="7004443" y="1271210"/>
              <a:ext cx="1446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ミラー像は反転</a:t>
              </a:r>
              <a:endParaRPr lang="en-US" altLang="ja-JP" sz="14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/>
                <a:t>推奨倍率　</a:t>
              </a:r>
              <a:r>
                <a:rPr lang="en-US" altLang="ja-JP" sz="1400" dirty="0"/>
                <a:t>2/3</a:t>
              </a:r>
              <a:r>
                <a:rPr lang="ja-JP" altLang="en-US" sz="1400" dirty="0"/>
                <a:t>倍</a:t>
              </a:r>
            </a:p>
          </p:txBody>
        </p:sp>
        <p:sp>
          <p:nvSpPr>
            <p:cNvPr id="5122" name="大かっこ 5121">
              <a:extLst>
                <a:ext uri="{FF2B5EF4-FFF2-40B4-BE49-F238E27FC236}">
                  <a16:creationId xmlns:a16="http://schemas.microsoft.com/office/drawing/2014/main" id="{893A3C23-A508-2EF3-AFF7-870A25D1872B}"/>
                </a:ext>
              </a:extLst>
            </p:cNvPr>
            <p:cNvSpPr/>
            <p:nvPr/>
          </p:nvSpPr>
          <p:spPr>
            <a:xfrm>
              <a:off x="7035082" y="1316796"/>
              <a:ext cx="1441301" cy="432048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3" name="テキスト ボックス 5122">
              <a:extLst>
                <a:ext uri="{FF2B5EF4-FFF2-40B4-BE49-F238E27FC236}">
                  <a16:creationId xmlns:a16="http://schemas.microsoft.com/office/drawing/2014/main" id="{4BAB18ED-961B-8D5A-60A7-C326E3544EF0}"/>
                </a:ext>
              </a:extLst>
            </p:cNvPr>
            <p:cNvSpPr txBox="1"/>
            <p:nvPr/>
          </p:nvSpPr>
          <p:spPr>
            <a:xfrm>
              <a:off x="7077662" y="682254"/>
              <a:ext cx="12997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latin typeface="+mj-ea"/>
                  <a:ea typeface="+mj-ea"/>
                </a:rPr>
                <a:t>口腔内写真</a:t>
              </a:r>
              <a:endParaRPr lang="en-US" altLang="ja-JP" sz="1400" dirty="0">
                <a:latin typeface="+mj-ea"/>
                <a:ea typeface="+mj-ea"/>
              </a:endParaRPr>
            </a:p>
            <a:p>
              <a:pPr eaLnBrk="1" hangingPunct="1"/>
              <a:r>
                <a:rPr lang="ja-JP" altLang="en-US" sz="1400" dirty="0"/>
                <a:t>左側側方面観</a:t>
              </a:r>
              <a:endParaRPr lang="en-US" altLang="ja-JP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096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B4075DCE771364483A845EABB364160" ma:contentTypeVersion="13" ma:contentTypeDescription="新しいドキュメントを作成します。" ma:contentTypeScope="" ma:versionID="8410a10563736b4d2548b941e14245b9">
  <xsd:schema xmlns:xsd="http://www.w3.org/2001/XMLSchema" xmlns:xs="http://www.w3.org/2001/XMLSchema" xmlns:p="http://schemas.microsoft.com/office/2006/metadata/properties" xmlns:ns2="243a22c4-0715-4563-8016-6da1f84ab103" xmlns:ns3="24f53fc4-3cd8-433b-aeb0-e48e9dfe8a24" targetNamespace="http://schemas.microsoft.com/office/2006/metadata/properties" ma:root="true" ma:fieldsID="d95244f3070e840b3f0c1899ce8a4bb1" ns2:_="" ns3:_="">
    <xsd:import namespace="243a22c4-0715-4563-8016-6da1f84ab103"/>
    <xsd:import namespace="24f53fc4-3cd8-433b-aeb0-e48e9dfe8a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a22c4-0715-4563-8016-6da1f84ab1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53fc4-3cd8-433b-aeb0-e48e9dfe8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F81F46-F1DD-44D7-88A3-704B1D168E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4E6418-E98C-4457-BDF6-84C089844C0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9EC122-C9C4-4265-B96C-354E0D589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3a22c4-0715-4563-8016-6da1f84ab103"/>
    <ds:schemaRef ds:uri="24f53fc4-3cd8-433b-aeb0-e48e9dfe8a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3187</Words>
  <Application>Microsoft Office PowerPoint</Application>
  <PresentationFormat>35mm スライド</PresentationFormat>
  <Paragraphs>637</Paragraphs>
  <Slides>21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HGP創英角ﾎﾟｯﾌﾟ体</vt:lpstr>
      <vt:lpstr>ＭＳ Ｐゴシック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Yasushi Furuichi</dc:creator>
  <cp:lastModifiedBy>anonymous</cp:lastModifiedBy>
  <cp:revision>67</cp:revision>
  <cp:lastPrinted>2018-06-04T11:29:28Z</cp:lastPrinted>
  <dcterms:created xsi:type="dcterms:W3CDTF">2009-10-14T10:02:08Z</dcterms:created>
  <dcterms:modified xsi:type="dcterms:W3CDTF">2024-08-13T07:41:17Z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0x0101009B4075DCE771364483A845EABB364160</vt:lpwstr>
  </property>
</Properties>
</file>