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6" r:id="rId3"/>
    <p:sldId id="257" r:id="rId4"/>
    <p:sldId id="259" r:id="rId5"/>
    <p:sldId id="261" r:id="rId6"/>
    <p:sldId id="264" r:id="rId7"/>
    <p:sldId id="265" r:id="rId8"/>
    <p:sldId id="258" r:id="rId9"/>
    <p:sldId id="268" r:id="rId10"/>
    <p:sldId id="270" r:id="rId11"/>
    <p:sldId id="262" r:id="rId12"/>
    <p:sldId id="263" r:id="rId13"/>
  </p:sldIdLst>
  <p:sldSz cx="10287000" cy="6858000" type="35mm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EF8C7"/>
    <a:srgbClr val="D1FBD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6" autoAdjust="0"/>
    <p:restoredTop sz="94660"/>
  </p:normalViewPr>
  <p:slideViewPr>
    <p:cSldViewPr>
      <p:cViewPr varScale="1">
        <p:scale>
          <a:sx n="79" d="100"/>
          <a:sy n="79" d="100"/>
        </p:scale>
        <p:origin x="1469" y="67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F03017A-5B75-4DE1-A223-83B231E905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06DCF2B-3AC0-4B01-88E4-1AAC4E9DD05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58BB24F-31EC-4293-A918-F96351067E38}" type="datetimeFigureOut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CCC64A89-B90B-4B66-8D43-8D62F8F32A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9CB9C673-F789-4A6F-9833-C283F1C68C3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586802-2F3F-4C5D-91DA-1727B3453F4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300671B-3BED-4B85-9E44-23BC6248B5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E698966-E03C-4777-BFDC-DA59E165BB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9B8044-130D-4255-ABBE-DA7E4E316E1E}" type="datetimeFigureOut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F0122A1-1E3D-4218-AE1B-AFC234F4A8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EF587A9E-AC4B-436D-AB44-23C11E379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2A4C1923-AB6C-4885-AD5A-068F940AEF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52B3867D-C737-4265-AA7C-3D895D991C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A1F2E21-8698-488F-8756-01883864C0B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>
            <a:extLst>
              <a:ext uri="{FF2B5EF4-FFF2-40B4-BE49-F238E27FC236}">
                <a16:creationId xmlns:a16="http://schemas.microsoft.com/office/drawing/2014/main" id="{64A1AB14-D266-4BAE-8CC1-BF2EBE26B6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ノート プレースホルダ 2">
            <a:extLst>
              <a:ext uri="{FF2B5EF4-FFF2-40B4-BE49-F238E27FC236}">
                <a16:creationId xmlns:a16="http://schemas.microsoft.com/office/drawing/2014/main" id="{3803D042-FF78-4689-BCBC-53A3D65AD3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25BAA05D-C3DF-449D-B69A-1E7C5B6AF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1985DC-980C-441F-A834-4BED04550410}" type="slidenum">
              <a:rPr lang="ja-JP" altLang="en-US">
                <a:latin typeface="Calibri" panose="020F0502020204030204" pitchFamily="34" charset="0"/>
              </a:rPr>
              <a:pPr eaLnBrk="1" hangingPunct="1"/>
              <a:t>2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 1">
            <a:extLst>
              <a:ext uri="{FF2B5EF4-FFF2-40B4-BE49-F238E27FC236}">
                <a16:creationId xmlns:a16="http://schemas.microsoft.com/office/drawing/2014/main" id="{6B1892E1-F98B-4C54-BBA0-C28E945F07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ノート プレースホルダ 2">
            <a:extLst>
              <a:ext uri="{FF2B5EF4-FFF2-40B4-BE49-F238E27FC236}">
                <a16:creationId xmlns:a16="http://schemas.microsoft.com/office/drawing/2014/main" id="{DB89A12E-9A70-4B47-B270-54D7D6FB0B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" name="スライド番号プレースホルダ 3">
            <a:extLst>
              <a:ext uri="{FF2B5EF4-FFF2-40B4-BE49-F238E27FC236}">
                <a16:creationId xmlns:a16="http://schemas.microsoft.com/office/drawing/2014/main" id="{503700C8-7ADC-4639-AFE5-E6BD9B92E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91870D1-9FC2-421C-8848-85133CFC2581}" type="slidenum">
              <a:rPr lang="ja-JP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ja-JP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 1">
            <a:extLst>
              <a:ext uri="{FF2B5EF4-FFF2-40B4-BE49-F238E27FC236}">
                <a16:creationId xmlns:a16="http://schemas.microsoft.com/office/drawing/2014/main" id="{86DD1951-5725-493B-A9B4-074B27E413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 2">
            <a:extLst>
              <a:ext uri="{FF2B5EF4-FFF2-40B4-BE49-F238E27FC236}">
                <a16:creationId xmlns:a16="http://schemas.microsoft.com/office/drawing/2014/main" id="{FEA351F7-9F65-4A07-9729-01FF2F28DC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CB2C10AF-982C-4C54-BD71-27F04CFE1A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F005712-7358-4ACD-B15F-AF399E5CED5A}" type="slidenum">
              <a:rPr lang="ja-JP" altLang="en-US">
                <a:latin typeface="Calibri" panose="020F0502020204030204" pitchFamily="34" charset="0"/>
              </a:rPr>
              <a:pPr eaLnBrk="1" hangingPunct="1"/>
              <a:t>5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 1">
            <a:extLst>
              <a:ext uri="{FF2B5EF4-FFF2-40B4-BE49-F238E27FC236}">
                <a16:creationId xmlns:a16="http://schemas.microsoft.com/office/drawing/2014/main" id="{723A18D3-FDF0-485C-8D10-905EADA69A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ノート プレースホルダ 2">
            <a:extLst>
              <a:ext uri="{FF2B5EF4-FFF2-40B4-BE49-F238E27FC236}">
                <a16:creationId xmlns:a16="http://schemas.microsoft.com/office/drawing/2014/main" id="{D4546035-277F-49DA-8B1B-4E2228D069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42A4F4DC-3DFD-4D7A-995A-72DC67B1C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2032941-3559-4AA4-850B-4C1FA26FB010}" type="slidenum">
              <a:rPr lang="ja-JP" altLang="en-US">
                <a:latin typeface="Calibri" panose="020F0502020204030204" pitchFamily="34" charset="0"/>
              </a:rPr>
              <a:pPr eaLnBrk="1" hangingPunct="1"/>
              <a:t>7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 1">
            <a:extLst>
              <a:ext uri="{FF2B5EF4-FFF2-40B4-BE49-F238E27FC236}">
                <a16:creationId xmlns:a16="http://schemas.microsoft.com/office/drawing/2014/main" id="{14903B2A-4850-41FB-B9F5-3A1BA20BB1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ノート プレースホルダ 2">
            <a:extLst>
              <a:ext uri="{FF2B5EF4-FFF2-40B4-BE49-F238E27FC236}">
                <a16:creationId xmlns:a16="http://schemas.microsoft.com/office/drawing/2014/main" id="{C166F91F-7560-459C-A12E-D62C0DD6E1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3A4CF9EB-AEAB-47F2-A2A4-078D797911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1014E2F-BDA7-49C5-8D8D-5A9800CD47C6}" type="slidenum">
              <a:rPr lang="ja-JP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45D80EA-6E4C-406F-8C7C-FD2747DB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2106-D702-46B3-B14E-321CE281315E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86EF81-F360-47C5-A72B-ACB5D986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C871C13-FF8D-4DE9-B111-53A7A6ACC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52BA7-A77D-4E67-9C46-D646750962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430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D2949-DAE4-446B-A72F-675217FA7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F5C6-9E3A-4E25-8E43-2ACA0B75AB0E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272B4C3-60DE-46BE-867A-DBBB18364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253DC1-1D3F-432F-B15E-EE0D6F86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B7AB5-E2EA-4463-BFF4-3DAA0BAC88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387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A7BF97C-5C6A-4B8A-AD50-5CE696AA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8037-CCE2-40C1-B2C6-D76858CDE963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85AD239-8802-4BFC-9DDB-BD70FE8F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E81D1BB-521E-4F90-B59E-A7A0245B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C606-1512-4DC7-ABA3-0507CFD0C94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114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298B2D1-1F38-4078-A5BB-87A0E47A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06B6-D163-49BA-A05D-38F60EC9B90A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7C787CA-0E6F-43E1-A0A7-9A1967EE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B79E7B7-F151-42D3-9C68-CB3ACB93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57C27-2F41-42BF-A6B8-B42B09380B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812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BC07A9-6979-4884-BC70-ECCE1C331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AA8A9-D1CF-4846-B237-152D7D5A8C21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B75FFBB-AA28-4BF1-B6DF-1FCAB949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A317729-1DDC-4FE7-AD9B-CAA388A5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47334-9D5A-4261-92DE-BE6D62D173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71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F1023DC-C55A-42DA-AC79-25A5E962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B181-E4B0-435C-B38D-BD4DBFFBE102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0140FB4-7665-4A07-BDFD-04AEB3B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0307EA2-D905-49D6-94F6-0A680BC4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C5E4B-9773-4B96-9431-1692371D23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440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9FB82C0-ED05-4853-8896-5B43C094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E4531-4947-466C-9A36-CB4B9591405D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AF41C304-EAAB-4018-BFFA-140570397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AB638A4-52D0-432D-BD60-F6A0C1BC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E79F2-E915-4617-AA26-CBCF66EA94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670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8E5CB88-AA16-4617-AA6D-F138B90C8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BE23F-900E-4AE3-A0DE-171733DCB94E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66ADE91-DE9B-4065-9A5F-CC474EE3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2DC7010-DD83-45A4-BD13-8A23A2D2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04735-7D02-4F04-9A6D-4FA2195B34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167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300A8C7-9875-4AB1-B1BC-48942E45F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AB94B-D16B-4ABB-B89F-D6E52AE7D2C2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00F99118-D44A-4091-89F0-A972244B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CC05E809-B04A-477A-AA0C-4D7F815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F9B9A-9F53-4CE5-A902-24CC000F1B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291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6F0BC0B-82D5-4F83-A09C-3A090957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578B7-5524-4130-9A59-95E9E3F94C45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37A2F12-976F-471D-BDCB-A14BFB4B2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7A5D08-BD76-4D7D-9A80-7104C9DF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A5E85-88C3-4DF4-820F-2301243454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026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8592FBF-0832-413B-8458-C4177815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2588-8006-4001-B90F-BA318CD13C2B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7790D18-F8CC-4737-921B-8F418D69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B4D8E0A-C7A9-44E5-AF2B-9BBF4D3C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A75D3-C7E2-4806-B6DC-82540D7DB0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603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A1AA63B-3821-404D-AF17-1F50C64DDC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E21FFDA-BB3D-4DE5-ACA4-854CB34F04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DBD048F-C1C6-4334-8E20-FAFA8D392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F0868C-81CE-4E1C-86B4-A0F1C601594B}" type="datetime1">
              <a:rPr lang="ja-JP" altLang="en-US"/>
              <a:pPr>
                <a:defRPr/>
              </a:pPr>
              <a:t>2021/11/5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66CE9AD-5380-4693-82B5-F484DE2CF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申請者：○○○○</a:t>
            </a:r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A791A9-18D7-4E6A-B256-0082DFF29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1B0B438-B4CD-4C7C-83DD-98794A76F80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DD65E7-CF54-4013-BB9A-908A202462CD}"/>
              </a:ext>
            </a:extLst>
          </p:cNvPr>
          <p:cNvSpPr txBox="1"/>
          <p:nvPr/>
        </p:nvSpPr>
        <p:spPr>
          <a:xfrm>
            <a:off x="571500" y="404813"/>
            <a:ext cx="9144000" cy="523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j-ea"/>
                <a:ea typeface="+mj-ea"/>
              </a:rPr>
              <a:t>専門医試験　「症例提出用テンプレート」　の使用法について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4CEF54-7454-44D4-9BFF-DC464FBC7F7F}"/>
              </a:ext>
            </a:extLst>
          </p:cNvPr>
          <p:cNvSpPr txBox="1"/>
          <p:nvPr/>
        </p:nvSpPr>
        <p:spPr>
          <a:xfrm>
            <a:off x="714375" y="2643188"/>
            <a:ext cx="9072563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●　テンプレートの ページ ２、３、４、８の提出は必須です。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BF41D4-60CF-4A77-A162-7192E1366F68}"/>
              </a:ext>
            </a:extLst>
          </p:cNvPr>
          <p:cNvSpPr txBox="1"/>
          <p:nvPr/>
        </p:nvSpPr>
        <p:spPr>
          <a:xfrm>
            <a:off x="714375" y="3214688"/>
            <a:ext cx="9358313" cy="11874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●　口腔内写真を全顎５枚法以上の撮影枚数で追加提出する場合には、</a:t>
            </a:r>
            <a:endParaRPr lang="en-US" altLang="ja-JP" sz="24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　　ページ</a:t>
            </a:r>
            <a:r>
              <a:rPr lang="ja-JP" altLang="en-US" sz="2400">
                <a:solidFill>
                  <a:srgbClr val="FF3300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2400">
                <a:latin typeface="ＭＳ Ｐゴシック" panose="020B0600070205080204" pitchFamily="50" charset="-128"/>
              </a:rPr>
              <a:t>５ （</a:t>
            </a:r>
            <a:r>
              <a:rPr lang="en-US" altLang="ja-JP" sz="2400">
                <a:latin typeface="ＭＳ Ｐゴシック" panose="020B0600070205080204" pitchFamily="50" charset="-128"/>
              </a:rPr>
              <a:t>11</a:t>
            </a:r>
            <a:r>
              <a:rPr lang="ja-JP" altLang="en-US" sz="2400">
                <a:latin typeface="ＭＳ Ｐゴシック" panose="020B0600070205080204" pitchFamily="50" charset="-128"/>
              </a:rPr>
              <a:t>枚法用）、あるいは ページ ６、７ （</a:t>
            </a:r>
            <a:r>
              <a:rPr lang="en-US" altLang="ja-JP" sz="2400">
                <a:latin typeface="ＭＳ Ｐゴシック" panose="020B0600070205080204" pitchFamily="50" charset="-128"/>
              </a:rPr>
              <a:t>17</a:t>
            </a:r>
            <a:r>
              <a:rPr lang="ja-JP" altLang="en-US" sz="2400">
                <a:latin typeface="ＭＳ Ｐゴシック" panose="020B0600070205080204" pitchFamily="50" charset="-128"/>
              </a:rPr>
              <a:t>枚法用）の</a:t>
            </a:r>
            <a:endParaRPr lang="en-US" altLang="ja-JP" sz="24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　　いずれかを使用してください。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EAF76D2-849A-4D4B-8CB6-1338C930525D}"/>
              </a:ext>
            </a:extLst>
          </p:cNvPr>
          <p:cNvSpPr txBox="1"/>
          <p:nvPr/>
        </p:nvSpPr>
        <p:spPr>
          <a:xfrm>
            <a:off x="714375" y="4500563"/>
            <a:ext cx="9572625" cy="8223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●　Ｘ線写真を上下顎に分けて提出する場合は、ページ ８ の代わりに </a:t>
            </a:r>
            <a:endParaRPr lang="en-US" altLang="ja-JP" sz="24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2400">
                <a:latin typeface="ＭＳ Ｐゴシック" panose="020B0600070205080204" pitchFamily="50" charset="-128"/>
              </a:rPr>
              <a:t>    </a:t>
            </a:r>
            <a:r>
              <a:rPr lang="ja-JP" altLang="en-US" sz="2400">
                <a:latin typeface="ＭＳ Ｐゴシック" panose="020B0600070205080204" pitchFamily="50" charset="-128"/>
              </a:rPr>
              <a:t>ページ ９、１０ を使用してください。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82ED473-3872-4501-B809-3B75667151D3}"/>
              </a:ext>
            </a:extLst>
          </p:cNvPr>
          <p:cNvSpPr txBox="1"/>
          <p:nvPr/>
        </p:nvSpPr>
        <p:spPr>
          <a:xfrm>
            <a:off x="714375" y="5395913"/>
            <a:ext cx="90725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j-ea"/>
                <a:ea typeface="+mj-ea"/>
              </a:rPr>
              <a:t>●　ページ１２以降は、必要に応じて追加してください。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241E0B-52F9-4466-A9CA-579CA4C35CE1}"/>
              </a:ext>
            </a:extLst>
          </p:cNvPr>
          <p:cNvSpPr txBox="1"/>
          <p:nvPr/>
        </p:nvSpPr>
        <p:spPr>
          <a:xfrm>
            <a:off x="714375" y="5967413"/>
            <a:ext cx="90725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j-ea"/>
                <a:ea typeface="+mj-ea"/>
              </a:rPr>
              <a:t>●　各ページに薄緑で書かれた要領に沿って作成してください。　</a:t>
            </a:r>
          </a:p>
        </p:txBody>
      </p:sp>
      <p:sp>
        <p:nvSpPr>
          <p:cNvPr id="2056" name="テキスト ボックス 11">
            <a:extLst>
              <a:ext uri="{FF2B5EF4-FFF2-40B4-BE49-F238E27FC236}">
                <a16:creationId xmlns:a16="http://schemas.microsoft.com/office/drawing/2014/main" id="{5C17DA56-E3BD-435A-A9E4-7CC3DAABA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500188"/>
            <a:ext cx="93583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2400"/>
              <a:t>●すべてのページに</a:t>
            </a:r>
            <a:r>
              <a:rPr lang="ja-JP" altLang="en-US" sz="2400" b="1"/>
              <a:t>症例番号</a:t>
            </a:r>
            <a:r>
              <a:rPr lang="ja-JP" altLang="en-US" sz="2400"/>
              <a:t>と初診時とメインテナンスまたは</a:t>
            </a:r>
            <a:r>
              <a:rPr lang="en-US" altLang="ja-JP" sz="2400">
                <a:latin typeface="ＭＳ Ｐゴシック" panose="020B0600070205080204" pitchFamily="50" charset="-128"/>
              </a:rPr>
              <a:t>SPT</a:t>
            </a:r>
            <a:r>
              <a:rPr lang="ja-JP" altLang="en-US" sz="2400">
                <a:latin typeface="ＭＳ Ｐゴシック" panose="020B0600070205080204" pitchFamily="50" charset="-128"/>
              </a:rPr>
              <a:t>　　時等資料採取日の</a:t>
            </a:r>
            <a:r>
              <a:rPr lang="ja-JP" altLang="en-US" sz="2400" b="1">
                <a:latin typeface="ＭＳ Ｐゴシック" panose="020B0600070205080204" pitchFamily="50" charset="-128"/>
              </a:rPr>
              <a:t>年月日</a:t>
            </a:r>
            <a:r>
              <a:rPr lang="ja-JP" altLang="en-US" sz="2400">
                <a:latin typeface="ＭＳ Ｐゴシック" panose="020B0600070205080204" pitchFamily="50" charset="-128"/>
              </a:rPr>
              <a:t>と</a:t>
            </a:r>
            <a:r>
              <a:rPr lang="ja-JP" altLang="en-US" sz="2400" b="1">
                <a:latin typeface="ＭＳ Ｐゴシック" panose="020B0600070205080204" pitchFamily="50" charset="-128"/>
              </a:rPr>
              <a:t>申請者の名前</a:t>
            </a:r>
            <a:r>
              <a:rPr lang="ja-JP" altLang="en-US" sz="2400">
                <a:latin typeface="ＭＳ Ｐゴシック" panose="020B0600070205080204" pitchFamily="50" charset="-128"/>
              </a:rPr>
              <a:t>を記入してください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正方形/長方形 22">
            <a:extLst>
              <a:ext uri="{FF2B5EF4-FFF2-40B4-BE49-F238E27FC236}">
                <a16:creationId xmlns:a16="http://schemas.microsoft.com/office/drawing/2014/main" id="{626E2260-2D40-4AF9-95CA-7A725E69B925}"/>
              </a:ext>
            </a:extLst>
          </p:cNvPr>
          <p:cNvSpPr>
            <a:spLocks noChangeArrowheads="1"/>
          </p:cNvSpPr>
          <p:nvPr/>
        </p:nvSpPr>
        <p:spPr bwMode="auto">
          <a:xfrm rot="-2168428">
            <a:off x="3716338" y="3176588"/>
            <a:ext cx="4016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上下に分ける場合はこちらを使用して下さい。</a:t>
            </a:r>
            <a:endParaRPr lang="en-US" altLang="ja-JP" sz="24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291" name="正方形/長方形 25">
            <a:extLst>
              <a:ext uri="{FF2B5EF4-FFF2-40B4-BE49-F238E27FC236}">
                <a16:creationId xmlns:a16="http://schemas.microsoft.com/office/drawing/2014/main" id="{BE8974E3-5F30-4A89-BECD-068F6FBB5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288" y="1905000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　下顎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12292" name="正方形/長方形 26">
            <a:extLst>
              <a:ext uri="{FF2B5EF4-FFF2-40B4-BE49-F238E27FC236}">
                <a16:creationId xmlns:a16="http://schemas.microsoft.com/office/drawing/2014/main" id="{E0573921-9352-458C-A777-8E644E965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0725" y="4143375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　下顎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387468-C405-44F5-97C3-D4166BCF9D21}"/>
              </a:ext>
            </a:extLst>
          </p:cNvPr>
          <p:cNvSpPr/>
          <p:nvPr/>
        </p:nvSpPr>
        <p:spPr>
          <a:xfrm>
            <a:off x="4957763" y="2571750"/>
            <a:ext cx="42005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５</a:t>
            </a:r>
            <a:r>
              <a:rPr lang="en-US" altLang="ja-JP" sz="1600" dirty="0">
                <a:latin typeface="+mj-ea"/>
                <a:ea typeface="+mj-ea"/>
              </a:rPr>
              <a:t> </a:t>
            </a:r>
            <a:r>
              <a:rPr lang="ja-JP" altLang="en-US" sz="1600" dirty="0">
                <a:latin typeface="+mj-ea"/>
                <a:ea typeface="+mj-ea"/>
              </a:rPr>
              <a:t>ｃｍ（</a:t>
            </a:r>
            <a:r>
              <a:rPr lang="en-US" altLang="ja-JP" sz="1600" dirty="0">
                <a:latin typeface="+mj-ea"/>
                <a:ea typeface="+mj-ea"/>
              </a:rPr>
              <a:t>14</a:t>
            </a:r>
            <a:r>
              <a:rPr lang="ja-JP" altLang="en-US" sz="1600" dirty="0">
                <a:latin typeface="+mj-ea"/>
                <a:ea typeface="+mj-ea"/>
              </a:rPr>
              <a:t>枚法は調整してください）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9E0FD10-BE74-45CD-B5C4-4EBABED648BC}"/>
              </a:ext>
            </a:extLst>
          </p:cNvPr>
          <p:cNvSpPr/>
          <p:nvPr/>
        </p:nvSpPr>
        <p:spPr>
          <a:xfrm>
            <a:off x="2143125" y="1428750"/>
            <a:ext cx="7929563" cy="1785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7D5A56F-8DA3-458A-A676-DF421DFD4116}"/>
              </a:ext>
            </a:extLst>
          </p:cNvPr>
          <p:cNvSpPr/>
          <p:nvPr/>
        </p:nvSpPr>
        <p:spPr>
          <a:xfrm>
            <a:off x="2143125" y="3714750"/>
            <a:ext cx="7929563" cy="1785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07AEEDC-E8DC-4145-AE7E-B0BDDB1BB614}"/>
              </a:ext>
            </a:extLst>
          </p:cNvPr>
          <p:cNvSpPr/>
          <p:nvPr/>
        </p:nvSpPr>
        <p:spPr>
          <a:xfrm>
            <a:off x="5014913" y="4929188"/>
            <a:ext cx="42005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５</a:t>
            </a:r>
            <a:r>
              <a:rPr lang="en-US" altLang="ja-JP" sz="1600" dirty="0">
                <a:latin typeface="+mj-ea"/>
                <a:ea typeface="+mj-ea"/>
              </a:rPr>
              <a:t> </a:t>
            </a:r>
            <a:r>
              <a:rPr lang="ja-JP" altLang="en-US" sz="1600" dirty="0">
                <a:latin typeface="+mj-ea"/>
                <a:ea typeface="+mj-ea"/>
              </a:rPr>
              <a:t>ｃｍ（</a:t>
            </a:r>
            <a:r>
              <a:rPr lang="en-US" altLang="ja-JP" sz="1600" dirty="0">
                <a:latin typeface="+mj-ea"/>
                <a:ea typeface="+mj-ea"/>
              </a:rPr>
              <a:t>14</a:t>
            </a:r>
            <a:r>
              <a:rPr lang="ja-JP" altLang="en-US" sz="1600" dirty="0">
                <a:latin typeface="+mj-ea"/>
                <a:ea typeface="+mj-ea"/>
              </a:rPr>
              <a:t>枚法は調整してください）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290210-922A-4571-9DEE-1FC443A0E30D}"/>
              </a:ext>
            </a:extLst>
          </p:cNvPr>
          <p:cNvSpPr/>
          <p:nvPr/>
        </p:nvSpPr>
        <p:spPr>
          <a:xfrm>
            <a:off x="142875" y="58738"/>
            <a:ext cx="24542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</a:t>
            </a:r>
            <a:r>
              <a:rPr lang="en-US" altLang="ja-JP" dirty="0">
                <a:latin typeface="+mj-ea"/>
                <a:ea typeface="ＭＳ Ｐゴシック" charset="-128"/>
              </a:rPr>
              <a:t>Ⅹ</a:t>
            </a:r>
            <a:r>
              <a:rPr lang="ja-JP" altLang="en-US" dirty="0">
                <a:latin typeface="+mj-ea"/>
                <a:ea typeface="ＭＳ Ｐゴシック" charset="-128"/>
              </a:rPr>
              <a:t>線写真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48630D2-5331-4FC0-A2D5-51E99D29D4FA}"/>
              </a:ext>
            </a:extLst>
          </p:cNvPr>
          <p:cNvSpPr txBox="1"/>
          <p:nvPr/>
        </p:nvSpPr>
        <p:spPr>
          <a:xfrm>
            <a:off x="642938" y="1500188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9691BFF-F72B-43A0-ADED-531C42A9677E}"/>
              </a:ext>
            </a:extLst>
          </p:cNvPr>
          <p:cNvSpPr/>
          <p:nvPr/>
        </p:nvSpPr>
        <p:spPr>
          <a:xfrm>
            <a:off x="71438" y="3714750"/>
            <a:ext cx="192881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99C9371-3A38-4A2A-A2A1-BB88C1A77085}"/>
              </a:ext>
            </a:extLst>
          </p:cNvPr>
          <p:cNvSpPr/>
          <p:nvPr/>
        </p:nvSpPr>
        <p:spPr>
          <a:xfrm>
            <a:off x="71438" y="6357938"/>
            <a:ext cx="6176962" cy="3968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　　　　　申請者氏名：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正方形/長方形 27">
            <a:extLst>
              <a:ext uri="{FF2B5EF4-FFF2-40B4-BE49-F238E27FC236}">
                <a16:creationId xmlns:a16="http://schemas.microsoft.com/office/drawing/2014/main" id="{FC96997C-ACE5-4A25-AA24-84C74C4FB278}"/>
              </a:ext>
            </a:extLst>
          </p:cNvPr>
          <p:cNvSpPr>
            <a:spLocks noChangeArrowheads="1"/>
          </p:cNvSpPr>
          <p:nvPr/>
        </p:nvSpPr>
        <p:spPr bwMode="auto">
          <a:xfrm rot="-1691993">
            <a:off x="3154363" y="2820988"/>
            <a:ext cx="4125912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外科処置の回数に応じて</a:t>
            </a:r>
            <a:endParaRPr lang="en-US" altLang="ja-JP" sz="28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/>
            <a:r>
              <a:rPr lang="ja-JP" altLang="en-US" sz="28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適宜スライドを追加して</a:t>
            </a:r>
            <a:endParaRPr lang="en-US" altLang="ja-JP" sz="28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/>
            <a:r>
              <a:rPr lang="ja-JP" altLang="en-US" sz="28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記載して下さい。</a:t>
            </a:r>
            <a:endParaRPr lang="en-US" altLang="ja-JP" sz="28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1611FE-ECDF-421A-B999-9BB36EFA328F}"/>
              </a:ext>
            </a:extLst>
          </p:cNvPr>
          <p:cNvSpPr/>
          <p:nvPr/>
        </p:nvSpPr>
        <p:spPr>
          <a:xfrm>
            <a:off x="214313" y="157162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83A01C5-F636-4974-B56C-C394BCCFD81C}"/>
              </a:ext>
            </a:extLst>
          </p:cNvPr>
          <p:cNvSpPr/>
          <p:nvPr/>
        </p:nvSpPr>
        <p:spPr>
          <a:xfrm>
            <a:off x="3571875" y="1571625"/>
            <a:ext cx="3214688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1ADC2E-582E-44D3-A240-0D835C981B29}"/>
              </a:ext>
            </a:extLst>
          </p:cNvPr>
          <p:cNvSpPr/>
          <p:nvPr/>
        </p:nvSpPr>
        <p:spPr>
          <a:xfrm>
            <a:off x="6929438" y="157162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2F9BF0-8E8E-4E5B-8A92-2E4B6AB90DD3}"/>
              </a:ext>
            </a:extLst>
          </p:cNvPr>
          <p:cNvSpPr/>
          <p:nvPr/>
        </p:nvSpPr>
        <p:spPr>
          <a:xfrm>
            <a:off x="142875" y="71438"/>
            <a:ext cx="8572500" cy="6778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症例番号：　　歯周外科手術時</a:t>
            </a:r>
            <a:endParaRPr lang="en-US" altLang="ja-JP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latin typeface="+mj-ea"/>
                <a:ea typeface="+mj-ea"/>
              </a:rPr>
              <a:t>	</a:t>
            </a:r>
            <a:r>
              <a:rPr lang="ja-JP" altLang="en-US" sz="2000" dirty="0">
                <a:latin typeface="+mj-ea"/>
                <a:ea typeface="+mj-ea"/>
              </a:rPr>
              <a:t>　　部位：　　　　　　　　　　　　　　　　術式：　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C98BD5-5216-4EDE-86DE-4429795E089A}"/>
              </a:ext>
            </a:extLst>
          </p:cNvPr>
          <p:cNvSpPr/>
          <p:nvPr/>
        </p:nvSpPr>
        <p:spPr>
          <a:xfrm>
            <a:off x="214313" y="442912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D0B67E-41B3-46DE-BBD5-23C253E19E22}"/>
              </a:ext>
            </a:extLst>
          </p:cNvPr>
          <p:cNvSpPr/>
          <p:nvPr/>
        </p:nvSpPr>
        <p:spPr>
          <a:xfrm>
            <a:off x="6929438" y="4500563"/>
            <a:ext cx="3214687" cy="21605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</a:endParaRPr>
          </a:p>
        </p:txBody>
      </p:sp>
      <p:sp>
        <p:nvSpPr>
          <p:cNvPr id="13321" name="正方形/長方形 10">
            <a:extLst>
              <a:ext uri="{FF2B5EF4-FFF2-40B4-BE49-F238E27FC236}">
                <a16:creationId xmlns:a16="http://schemas.microsoft.com/office/drawing/2014/main" id="{36BF8602-F0BB-48DD-893C-2B0404657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1130300"/>
            <a:ext cx="296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術前：　　　　年　　　月　　　日</a:t>
            </a:r>
          </a:p>
        </p:txBody>
      </p:sp>
      <p:sp>
        <p:nvSpPr>
          <p:cNvPr id="13322" name="正方形/長方形 11">
            <a:extLst>
              <a:ext uri="{FF2B5EF4-FFF2-40B4-BE49-F238E27FC236}">
                <a16:creationId xmlns:a16="http://schemas.microsoft.com/office/drawing/2014/main" id="{7F0B0A63-CB7F-432F-9568-DF94DABB4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3987800"/>
            <a:ext cx="2813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術前：　　　年　　　月　　　日</a:t>
            </a:r>
          </a:p>
        </p:txBody>
      </p:sp>
      <p:sp>
        <p:nvSpPr>
          <p:cNvPr id="13323" name="正方形/長方形 12">
            <a:extLst>
              <a:ext uri="{FF2B5EF4-FFF2-40B4-BE49-F238E27FC236}">
                <a16:creationId xmlns:a16="http://schemas.microsoft.com/office/drawing/2014/main" id="{3334F594-0655-4B0D-BAB5-05F4EB048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1130300"/>
            <a:ext cx="296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術中：　　　　年　　　月　　　日</a:t>
            </a:r>
          </a:p>
        </p:txBody>
      </p:sp>
      <p:sp>
        <p:nvSpPr>
          <p:cNvPr id="13324" name="正方形/長方形 13">
            <a:extLst>
              <a:ext uri="{FF2B5EF4-FFF2-40B4-BE49-F238E27FC236}">
                <a16:creationId xmlns:a16="http://schemas.microsoft.com/office/drawing/2014/main" id="{87DB3E57-EFA6-4BDE-994E-7BFADA7B7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438" y="854075"/>
            <a:ext cx="254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メインテナンス時：</a:t>
            </a:r>
            <a:endParaRPr lang="en-US" altLang="ja-JP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　　　　　年　　　月　　　日</a:t>
            </a:r>
          </a:p>
        </p:txBody>
      </p:sp>
      <p:sp>
        <p:nvSpPr>
          <p:cNvPr id="13325" name="正方形/長方形 14">
            <a:extLst>
              <a:ext uri="{FF2B5EF4-FFF2-40B4-BE49-F238E27FC236}">
                <a16:creationId xmlns:a16="http://schemas.microsoft.com/office/drawing/2014/main" id="{835509EB-A6E2-47C3-91B4-BCE954E68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9438" y="3854450"/>
            <a:ext cx="254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メインテナンス時：</a:t>
            </a:r>
            <a:endParaRPr lang="en-US" altLang="ja-JP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>
                <a:latin typeface="Calibri" panose="020F0502020204030204" pitchFamily="34" charset="0"/>
              </a:rPr>
              <a:t>　　　　　年　　　月　　　日</a:t>
            </a:r>
          </a:p>
        </p:txBody>
      </p:sp>
      <p:sp>
        <p:nvSpPr>
          <p:cNvPr id="13326" name="正方形/長方形 18">
            <a:extLst>
              <a:ext uri="{FF2B5EF4-FFF2-40B4-BE49-F238E27FC236}">
                <a16:creationId xmlns:a16="http://schemas.microsoft.com/office/drawing/2014/main" id="{A1EFED9C-F2B6-411A-9372-EBD50F2BC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78088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</p:txBody>
      </p:sp>
      <p:sp>
        <p:nvSpPr>
          <p:cNvPr id="13327" name="正方形/長方形 19">
            <a:extLst>
              <a:ext uri="{FF2B5EF4-FFF2-40B4-BE49-F238E27FC236}">
                <a16:creationId xmlns:a16="http://schemas.microsoft.com/office/drawing/2014/main" id="{7AEF6E5F-8FA1-445B-BC99-CDBFC1CF2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313" y="2357438"/>
            <a:ext cx="285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口腔内写真（例：歯肉弁翻転時）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（なるべく骨欠損形態が分かるもの）</a:t>
            </a:r>
            <a:endParaRPr lang="en-US" altLang="ja-JP" sz="1400">
              <a:latin typeface="Calibri" panose="020F0502020204030204" pitchFamily="34" charset="0"/>
            </a:endParaRPr>
          </a:p>
        </p:txBody>
      </p:sp>
      <p:sp>
        <p:nvSpPr>
          <p:cNvPr id="13328" name="正方形/長方形 20">
            <a:extLst>
              <a:ext uri="{FF2B5EF4-FFF2-40B4-BE49-F238E27FC236}">
                <a16:creationId xmlns:a16="http://schemas.microsoft.com/office/drawing/2014/main" id="{88D7E5BD-FE14-4976-B819-9E05B0FFA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25" y="2478088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</p:txBody>
      </p:sp>
      <p:sp>
        <p:nvSpPr>
          <p:cNvPr id="13329" name="正方形/長方形 22">
            <a:extLst>
              <a:ext uri="{FF2B5EF4-FFF2-40B4-BE49-F238E27FC236}">
                <a16:creationId xmlns:a16="http://schemas.microsoft.com/office/drawing/2014/main" id="{E2A2E6EC-81EE-4B00-B9DF-42E164AF2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5357813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エックス線写真</a:t>
            </a:r>
            <a:endParaRPr lang="en-US" altLang="ja-JP" sz="1400">
              <a:latin typeface="Calibri" panose="020F0502020204030204" pitchFamily="34" charset="0"/>
            </a:endParaRPr>
          </a:p>
        </p:txBody>
      </p:sp>
      <p:sp>
        <p:nvSpPr>
          <p:cNvPr id="13330" name="正方形/長方形 23">
            <a:extLst>
              <a:ext uri="{FF2B5EF4-FFF2-40B4-BE49-F238E27FC236}">
                <a16:creationId xmlns:a16="http://schemas.microsoft.com/office/drawing/2014/main" id="{1060AB35-EBD1-447F-9A0A-D5956DB38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688" y="5429250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エックス線写真</a:t>
            </a:r>
            <a:endParaRPr lang="en-US" altLang="ja-JP" sz="1400">
              <a:latin typeface="Calibri" panose="020F0502020204030204" pitchFamily="34" charset="0"/>
            </a:endParaRPr>
          </a:p>
        </p:txBody>
      </p:sp>
      <p:sp>
        <p:nvSpPr>
          <p:cNvPr id="13331" name="正方形/長方形 24">
            <a:extLst>
              <a:ext uri="{FF2B5EF4-FFF2-40B4-BE49-F238E27FC236}">
                <a16:creationId xmlns:a16="http://schemas.microsoft.com/office/drawing/2014/main" id="{286C0D20-1672-4F78-BFBB-E6A52B91D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786063"/>
            <a:ext cx="1765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Calibri" panose="020F0502020204030204" pitchFamily="34" charset="0"/>
              </a:rPr>
              <a:t>サイズ：高さ ６ ｃｍ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C273F46-9187-4A70-913B-8419273B8C46}"/>
              </a:ext>
            </a:extLst>
          </p:cNvPr>
          <p:cNvSpPr/>
          <p:nvPr/>
        </p:nvSpPr>
        <p:spPr>
          <a:xfrm>
            <a:off x="3581400" y="6096000"/>
            <a:ext cx="3119438" cy="5810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正方形/長方形 1">
            <a:extLst>
              <a:ext uri="{FF2B5EF4-FFF2-40B4-BE49-F238E27FC236}">
                <a16:creationId xmlns:a16="http://schemas.microsoft.com/office/drawing/2014/main" id="{3D9BC838-7951-4127-8607-7AC62F81B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1500188"/>
            <a:ext cx="714375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その他追加したい口腔内写真やレントゲン写真があれば、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適宜スライドを増やしそれらを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貼り付けて下さい。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/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尚、その場合は追加した資料のポイントを明記して下さい。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472CD6-03C6-4792-AAA0-89E2AD016FD0}"/>
              </a:ext>
            </a:extLst>
          </p:cNvPr>
          <p:cNvSpPr/>
          <p:nvPr/>
        </p:nvSpPr>
        <p:spPr>
          <a:xfrm>
            <a:off x="71438" y="6357938"/>
            <a:ext cx="7243762" cy="3968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　　　　　申請者氏名：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10">
            <a:extLst>
              <a:ext uri="{FF2B5EF4-FFF2-40B4-BE49-F238E27FC236}">
                <a16:creationId xmlns:a16="http://schemas.microsoft.com/office/drawing/2014/main" id="{E293A2E3-DF8B-48FF-A154-935A0EE65473}"/>
              </a:ext>
            </a:extLst>
          </p:cNvPr>
          <p:cNvSpPr>
            <a:spLocks noChangeArrowheads="1"/>
          </p:cNvSpPr>
          <p:nvPr/>
        </p:nvSpPr>
        <p:spPr bwMode="auto">
          <a:xfrm rot="-1691993">
            <a:off x="2981325" y="3917950"/>
            <a:ext cx="41243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外科処置の回数に応じて</a:t>
            </a:r>
            <a:endParaRPr lang="en-US" altLang="ja-JP" sz="28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/>
            <a:r>
              <a:rPr lang="ja-JP" altLang="en-US" sz="28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適宜記載して下さい。</a:t>
            </a:r>
            <a:endParaRPr lang="en-US" altLang="ja-JP" sz="28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75" name="テキスト ボックス 3">
            <a:extLst>
              <a:ext uri="{FF2B5EF4-FFF2-40B4-BE49-F238E27FC236}">
                <a16:creationId xmlns:a16="http://schemas.microsoft.com/office/drawing/2014/main" id="{0D97A125-4122-4764-B87C-761399EB1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000125"/>
            <a:ext cx="9501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Calibri" panose="020F0502020204030204" pitchFamily="34" charset="0"/>
              </a:rPr>
              <a:t>◆　症例番号　　　　　： 初診時　　　才、　　性　</a:t>
            </a:r>
          </a:p>
        </p:txBody>
      </p:sp>
      <p:sp>
        <p:nvSpPr>
          <p:cNvPr id="3076" name="テキスト ボックス 5">
            <a:extLst>
              <a:ext uri="{FF2B5EF4-FFF2-40B4-BE49-F238E27FC236}">
                <a16:creationId xmlns:a16="http://schemas.microsoft.com/office/drawing/2014/main" id="{5FF243BD-A4A3-410A-BFAE-C5F978B70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571625"/>
            <a:ext cx="857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Calibri" panose="020F0502020204030204" pitchFamily="34" charset="0"/>
              </a:rPr>
              <a:t>◆　初診時：　　　　　　年　　　月　　　日　</a:t>
            </a:r>
          </a:p>
        </p:txBody>
      </p:sp>
      <p:sp>
        <p:nvSpPr>
          <p:cNvPr id="3077" name="テキスト ボックス 6">
            <a:extLst>
              <a:ext uri="{FF2B5EF4-FFF2-40B4-BE49-F238E27FC236}">
                <a16:creationId xmlns:a16="http://schemas.microsoft.com/office/drawing/2014/main" id="{5C012EEA-3D9E-4380-BDCC-623E7F75D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143125"/>
            <a:ext cx="857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Calibri" panose="020F0502020204030204" pitchFamily="34" charset="0"/>
              </a:rPr>
              <a:t>◆　メインテナンス時：　　　　　年　　　月　　　日　</a:t>
            </a:r>
          </a:p>
        </p:txBody>
      </p:sp>
      <p:sp>
        <p:nvSpPr>
          <p:cNvPr id="3078" name="テキスト ボックス 7">
            <a:extLst>
              <a:ext uri="{FF2B5EF4-FFF2-40B4-BE49-F238E27FC236}">
                <a16:creationId xmlns:a16="http://schemas.microsoft.com/office/drawing/2014/main" id="{9FD2F1BE-4215-4A22-BDEE-417E1375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714625"/>
            <a:ext cx="92868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Calibri" panose="020F0502020204030204" pitchFamily="34" charset="0"/>
              </a:rPr>
              <a:t>◆　歯周外科手術：</a:t>
            </a:r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2400">
                <a:latin typeface="Calibri" panose="020F0502020204030204" pitchFamily="34" charset="0"/>
              </a:rPr>
              <a:t>　　</a:t>
            </a:r>
            <a:r>
              <a:rPr lang="en-US" altLang="ja-JP" sz="2400">
                <a:latin typeface="Calibri" panose="020F0502020204030204" pitchFamily="34" charset="0"/>
              </a:rPr>
              <a:t>	</a:t>
            </a:r>
            <a:r>
              <a:rPr lang="ja-JP" altLang="en-US" sz="2400">
                <a:latin typeface="Calibri" panose="020F0502020204030204" pitchFamily="34" charset="0"/>
              </a:rPr>
              <a:t>①　部位：　　　　　 　</a:t>
            </a:r>
            <a:r>
              <a:rPr lang="en-US" altLang="ja-JP" sz="2400">
                <a:latin typeface="Calibri" panose="020F0502020204030204" pitchFamily="34" charset="0"/>
              </a:rPr>
              <a:t>(</a:t>
            </a:r>
            <a:r>
              <a:rPr lang="ja-JP" altLang="en-US" sz="2400">
                <a:latin typeface="Calibri" panose="020F0502020204030204" pitchFamily="34" charset="0"/>
              </a:rPr>
              <a:t>術式：　　　　　　　）</a:t>
            </a:r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r>
              <a:rPr lang="en-US" altLang="ja-JP" sz="2400">
                <a:latin typeface="Calibri" panose="020F0502020204030204" pitchFamily="34" charset="0"/>
              </a:rPr>
              <a:t>	</a:t>
            </a:r>
            <a:r>
              <a:rPr lang="ja-JP" altLang="en-US" sz="2400">
                <a:latin typeface="Calibri" panose="020F0502020204030204" pitchFamily="34" charset="0"/>
              </a:rPr>
              <a:t>②   部位：　　　　　　</a:t>
            </a:r>
            <a:r>
              <a:rPr lang="en-US" altLang="ja-JP" sz="2400">
                <a:latin typeface="Calibri" panose="020F0502020204030204" pitchFamily="34" charset="0"/>
              </a:rPr>
              <a:t>(</a:t>
            </a:r>
            <a:r>
              <a:rPr lang="ja-JP" altLang="en-US" sz="2400">
                <a:latin typeface="Calibri" panose="020F0502020204030204" pitchFamily="34" charset="0"/>
              </a:rPr>
              <a:t>術式：　　　　　　　　）</a:t>
            </a:r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endParaRPr lang="en-US" altLang="ja-JP" sz="2400">
              <a:latin typeface="Calibri" panose="020F0502020204030204" pitchFamily="34" charset="0"/>
            </a:endParaRPr>
          </a:p>
          <a:p>
            <a:pPr eaLnBrk="1" hangingPunct="1"/>
            <a:r>
              <a:rPr lang="en-US" altLang="ja-JP" sz="2400">
                <a:latin typeface="Calibri" panose="020F0502020204030204" pitchFamily="34" charset="0"/>
              </a:rPr>
              <a:t>	</a:t>
            </a:r>
            <a:r>
              <a:rPr lang="ja-JP" altLang="en-US" sz="2400">
                <a:latin typeface="Calibri" panose="020F0502020204030204" pitchFamily="34" charset="0"/>
              </a:rPr>
              <a:t>③   部位：　　　　　　</a:t>
            </a:r>
            <a:r>
              <a:rPr lang="en-US" altLang="ja-JP" sz="2400">
                <a:latin typeface="Calibri" panose="020F0502020204030204" pitchFamily="34" charset="0"/>
              </a:rPr>
              <a:t>(</a:t>
            </a:r>
            <a:r>
              <a:rPr lang="ja-JP" altLang="en-US" sz="2400">
                <a:latin typeface="Calibri" panose="020F0502020204030204" pitchFamily="34" charset="0"/>
              </a:rPr>
              <a:t>術式：　　　　　　　　）</a:t>
            </a:r>
            <a:endParaRPr lang="en-US" altLang="ja-JP" sz="2400">
              <a:latin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7D9A62-86DD-4F57-BD90-047AC3C91EA7}"/>
              </a:ext>
            </a:extLst>
          </p:cNvPr>
          <p:cNvSpPr txBox="1"/>
          <p:nvPr/>
        </p:nvSpPr>
        <p:spPr>
          <a:xfrm>
            <a:off x="2643188" y="357188"/>
            <a:ext cx="53578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j-ea"/>
                <a:ea typeface="+mj-ea"/>
              </a:rPr>
              <a:t>専門医試験　提出症例視覚資料　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1DF9199-F3A7-4249-A2C3-3289F1D459E6}"/>
              </a:ext>
            </a:extLst>
          </p:cNvPr>
          <p:cNvSpPr/>
          <p:nvPr/>
        </p:nvSpPr>
        <p:spPr>
          <a:xfrm>
            <a:off x="0" y="5867400"/>
            <a:ext cx="4286250" cy="7016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9AB842-99A2-4BD0-A48C-16868330A1DE}"/>
              </a:ext>
            </a:extLst>
          </p:cNvPr>
          <p:cNvSpPr/>
          <p:nvPr/>
        </p:nvSpPr>
        <p:spPr>
          <a:xfrm>
            <a:off x="214313" y="119697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8D9F6D-B4CE-4475-9BC9-70E2B8ACE1EC}"/>
              </a:ext>
            </a:extLst>
          </p:cNvPr>
          <p:cNvSpPr/>
          <p:nvPr/>
        </p:nvSpPr>
        <p:spPr>
          <a:xfrm>
            <a:off x="3571875" y="1196975"/>
            <a:ext cx="3214688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873CCCD-E3FC-4DDE-B8F2-5FD0C5D74DA5}"/>
              </a:ext>
            </a:extLst>
          </p:cNvPr>
          <p:cNvSpPr/>
          <p:nvPr/>
        </p:nvSpPr>
        <p:spPr>
          <a:xfrm>
            <a:off x="6929438" y="119697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EDE0E95-0EB8-4A06-AF8B-4D8EDEED4CFF}"/>
              </a:ext>
            </a:extLst>
          </p:cNvPr>
          <p:cNvSpPr/>
          <p:nvPr/>
        </p:nvSpPr>
        <p:spPr>
          <a:xfrm>
            <a:off x="214313" y="4160838"/>
            <a:ext cx="3214687" cy="21605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11720BF-C83A-433E-A6F5-AB0082F4BA91}"/>
              </a:ext>
            </a:extLst>
          </p:cNvPr>
          <p:cNvSpPr/>
          <p:nvPr/>
        </p:nvSpPr>
        <p:spPr>
          <a:xfrm>
            <a:off x="3571875" y="4143375"/>
            <a:ext cx="3214688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7C99B64-770F-44B2-9DA5-12567890534B}"/>
              </a:ext>
            </a:extLst>
          </p:cNvPr>
          <p:cNvSpPr/>
          <p:nvPr/>
        </p:nvSpPr>
        <p:spPr>
          <a:xfrm>
            <a:off x="6929438" y="414337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806D71-EFB7-4800-9566-E946F62A7431}"/>
              </a:ext>
            </a:extLst>
          </p:cNvPr>
          <p:cNvSpPr/>
          <p:nvPr/>
        </p:nvSpPr>
        <p:spPr>
          <a:xfrm>
            <a:off x="214313" y="3571875"/>
            <a:ext cx="4603750" cy="4572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メインテナンス時：　　年　　月　　日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2872FE9-2B7B-4330-8883-39CC7C20041B}"/>
              </a:ext>
            </a:extLst>
          </p:cNvPr>
          <p:cNvSpPr/>
          <p:nvPr/>
        </p:nvSpPr>
        <p:spPr>
          <a:xfrm>
            <a:off x="1285875" y="1976438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右側側方</a:t>
            </a:r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5499FEE-8766-4A87-9C81-050189D4DE1C}"/>
              </a:ext>
            </a:extLst>
          </p:cNvPr>
          <p:cNvSpPr/>
          <p:nvPr/>
        </p:nvSpPr>
        <p:spPr>
          <a:xfrm>
            <a:off x="1143000" y="4946650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右側側方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C6DE846-E0CE-4414-A1A5-5AF9A044B064}"/>
              </a:ext>
            </a:extLst>
          </p:cNvPr>
          <p:cNvSpPr/>
          <p:nvPr/>
        </p:nvSpPr>
        <p:spPr>
          <a:xfrm>
            <a:off x="4572000" y="2000250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　正面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12410A-ADAE-4E97-AFD9-DCB53372BF3F}"/>
              </a:ext>
            </a:extLst>
          </p:cNvPr>
          <p:cNvSpPr/>
          <p:nvPr/>
        </p:nvSpPr>
        <p:spPr>
          <a:xfrm>
            <a:off x="4572000" y="4946650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　正面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D672B89-446F-478D-A51F-77A089F290EB}"/>
              </a:ext>
            </a:extLst>
          </p:cNvPr>
          <p:cNvSpPr/>
          <p:nvPr/>
        </p:nvSpPr>
        <p:spPr>
          <a:xfrm>
            <a:off x="8001000" y="1976438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左側側方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3888432-36E1-4E0D-ADEA-0E32159222B4}"/>
              </a:ext>
            </a:extLst>
          </p:cNvPr>
          <p:cNvSpPr/>
          <p:nvPr/>
        </p:nvSpPr>
        <p:spPr>
          <a:xfrm>
            <a:off x="8001000" y="4875213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　左側側方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5849A30-51E4-4A10-B10C-56A7FC53F26D}"/>
              </a:ext>
            </a:extLst>
          </p:cNvPr>
          <p:cNvSpPr/>
          <p:nvPr/>
        </p:nvSpPr>
        <p:spPr>
          <a:xfrm>
            <a:off x="4286250" y="2733675"/>
            <a:ext cx="17970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６ ｃｍ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1D0050B-512E-4BE0-AA7B-5E310880D65E}"/>
              </a:ext>
            </a:extLst>
          </p:cNvPr>
          <p:cNvSpPr/>
          <p:nvPr/>
        </p:nvSpPr>
        <p:spPr>
          <a:xfrm>
            <a:off x="71438" y="6429375"/>
            <a:ext cx="6710362" cy="396875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　　　　　　　申請者氏名：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63C4D56-847F-4CE4-B914-A08A5CC1BB96}"/>
              </a:ext>
            </a:extLst>
          </p:cNvPr>
          <p:cNvSpPr/>
          <p:nvPr/>
        </p:nvSpPr>
        <p:spPr>
          <a:xfrm>
            <a:off x="142875" y="71438"/>
            <a:ext cx="4133850" cy="1127125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口腔内写真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　</a:t>
            </a:r>
            <a:endParaRPr lang="en-US" altLang="ja-JP" sz="24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2400">
                <a:latin typeface="ＭＳ Ｐゴシック" panose="020B0600070205080204" pitchFamily="50" charset="-128"/>
              </a:rPr>
              <a:t>初診時：　　年　　月　　日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B1E20C3-1D83-4925-BD20-DADF10940703}"/>
              </a:ext>
            </a:extLst>
          </p:cNvPr>
          <p:cNvSpPr/>
          <p:nvPr/>
        </p:nvSpPr>
        <p:spPr>
          <a:xfrm>
            <a:off x="2428856" y="1214445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noFill/>
                <a:latin typeface="+mj-ea"/>
                <a:ea typeface="+mj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4816A9-AA3B-4DF7-86A0-9B1B9006D6A6}"/>
              </a:ext>
            </a:extLst>
          </p:cNvPr>
          <p:cNvSpPr/>
          <p:nvPr/>
        </p:nvSpPr>
        <p:spPr>
          <a:xfrm>
            <a:off x="2428875" y="4003675"/>
            <a:ext cx="3214688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6F5E785-D9AB-479A-B364-E2504556FCA8}"/>
              </a:ext>
            </a:extLst>
          </p:cNvPr>
          <p:cNvSpPr/>
          <p:nvPr/>
        </p:nvSpPr>
        <p:spPr>
          <a:xfrm>
            <a:off x="6357938" y="1198563"/>
            <a:ext cx="3214687" cy="2159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64C6222-BFDB-42EE-B209-A9184A9932F0}"/>
              </a:ext>
            </a:extLst>
          </p:cNvPr>
          <p:cNvSpPr/>
          <p:nvPr/>
        </p:nvSpPr>
        <p:spPr>
          <a:xfrm>
            <a:off x="6357938" y="4051300"/>
            <a:ext cx="3214687" cy="2160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noFill/>
              <a:latin typeface="+mj-ea"/>
              <a:ea typeface="+mj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C41611-2069-404F-B77D-7B07B7E71F1B}"/>
              </a:ext>
            </a:extLst>
          </p:cNvPr>
          <p:cNvSpPr/>
          <p:nvPr/>
        </p:nvSpPr>
        <p:spPr>
          <a:xfrm>
            <a:off x="142875" y="98425"/>
            <a:ext cx="43910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j-ea"/>
                <a:ea typeface="ＭＳ Ｐゴシック" charset="-128"/>
              </a:rPr>
              <a:t>症例番号：　口腔内写真・咬合面</a:t>
            </a:r>
            <a:endParaRPr lang="en-US" altLang="ja-JP" sz="2400" dirty="0">
              <a:latin typeface="+mj-ea"/>
              <a:ea typeface="ＭＳ Ｐゴシック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311F4B-BCB2-48F7-9D6C-11243E22C572}"/>
              </a:ext>
            </a:extLst>
          </p:cNvPr>
          <p:cNvSpPr/>
          <p:nvPr/>
        </p:nvSpPr>
        <p:spPr>
          <a:xfrm>
            <a:off x="3500438" y="2017713"/>
            <a:ext cx="1428750" cy="5175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ＭＳ Ｐゴシック" panose="020B0600070205080204" pitchFamily="50" charset="-128"/>
              </a:rPr>
              <a:t>口腔内写真</a:t>
            </a:r>
            <a:endParaRPr lang="en-US" altLang="ja-JP" sz="140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>
                <a:latin typeface="ＭＳ Ｐゴシック" panose="020B0600070205080204" pitchFamily="50" charset="-128"/>
              </a:rPr>
              <a:t>上顎咬合面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3FDFAAA-F5F8-4809-98F0-E69F7077055A}"/>
              </a:ext>
            </a:extLst>
          </p:cNvPr>
          <p:cNvSpPr/>
          <p:nvPr/>
        </p:nvSpPr>
        <p:spPr>
          <a:xfrm>
            <a:off x="3429000" y="4837113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上顎咬合面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EABB190-535B-462D-B27C-260B26B1B0AA}"/>
              </a:ext>
            </a:extLst>
          </p:cNvPr>
          <p:cNvSpPr/>
          <p:nvPr/>
        </p:nvSpPr>
        <p:spPr>
          <a:xfrm>
            <a:off x="7429500" y="2017713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下顎咬合面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FD1687E-5159-4BFD-9B1A-9CF0DD1A73A3}"/>
              </a:ext>
            </a:extLst>
          </p:cNvPr>
          <p:cNvSpPr/>
          <p:nvPr/>
        </p:nvSpPr>
        <p:spPr>
          <a:xfrm>
            <a:off x="7358063" y="4854575"/>
            <a:ext cx="1428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口腔内写真</a:t>
            </a:r>
            <a:endParaRPr lang="en-US" altLang="ja-JP" sz="1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+mj-ea"/>
                <a:ea typeface="+mj-ea"/>
              </a:rPr>
              <a:t>下顎咬合面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413F14A-8BFA-4778-8C3A-52B264B96786}"/>
              </a:ext>
            </a:extLst>
          </p:cNvPr>
          <p:cNvSpPr/>
          <p:nvPr/>
        </p:nvSpPr>
        <p:spPr>
          <a:xfrm>
            <a:off x="2571750" y="2714625"/>
            <a:ext cx="17970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６ ｃｍ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80FAA25-7072-4193-AFFC-9AB8CADA46A5}"/>
              </a:ext>
            </a:extLst>
          </p:cNvPr>
          <p:cNvSpPr/>
          <p:nvPr/>
        </p:nvSpPr>
        <p:spPr>
          <a:xfrm>
            <a:off x="142875" y="6357938"/>
            <a:ext cx="6943725" cy="3968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　　　　申請者氏名：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4C1C939-E87C-45A8-9E17-AC073FC4C2AB}"/>
              </a:ext>
            </a:extLst>
          </p:cNvPr>
          <p:cNvSpPr/>
          <p:nvPr/>
        </p:nvSpPr>
        <p:spPr>
          <a:xfrm>
            <a:off x="285750" y="4000500"/>
            <a:ext cx="2000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477D39D-D876-42A7-AC0E-416EFC443654}"/>
              </a:ext>
            </a:extLst>
          </p:cNvPr>
          <p:cNvSpPr txBox="1"/>
          <p:nvPr/>
        </p:nvSpPr>
        <p:spPr>
          <a:xfrm>
            <a:off x="928688" y="1228725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正方形/長方形 39">
            <a:extLst>
              <a:ext uri="{FF2B5EF4-FFF2-40B4-BE49-F238E27FC236}">
                <a16:creationId xmlns:a16="http://schemas.microsoft.com/office/drawing/2014/main" id="{4895B518-BCC3-4119-9E04-4979F6CCCB3C}"/>
              </a:ext>
            </a:extLst>
          </p:cNvPr>
          <p:cNvSpPr>
            <a:spLocks noChangeArrowheads="1"/>
          </p:cNvSpPr>
          <p:nvPr/>
        </p:nvSpPr>
        <p:spPr bwMode="auto">
          <a:xfrm rot="-2168428">
            <a:off x="3736975" y="2784475"/>
            <a:ext cx="38179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枚法の場合に追加して下さい。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F6C01E-A8E1-4844-ADAD-64DA1279D9C3}"/>
              </a:ext>
            </a:extLst>
          </p:cNvPr>
          <p:cNvSpPr/>
          <p:nvPr/>
        </p:nvSpPr>
        <p:spPr>
          <a:xfrm>
            <a:off x="3000375" y="50006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1B2235-BD6D-4F4F-B05E-84DF58119019}"/>
              </a:ext>
            </a:extLst>
          </p:cNvPr>
          <p:cNvSpPr/>
          <p:nvPr/>
        </p:nvSpPr>
        <p:spPr>
          <a:xfrm>
            <a:off x="5357813" y="50006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FAD42F2-3938-4274-87C3-5423CE79F91F}"/>
              </a:ext>
            </a:extLst>
          </p:cNvPr>
          <p:cNvSpPr/>
          <p:nvPr/>
        </p:nvSpPr>
        <p:spPr>
          <a:xfrm>
            <a:off x="7715250" y="50006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861B63-7029-4483-A0BC-5D1D4CAF80B0}"/>
              </a:ext>
            </a:extLst>
          </p:cNvPr>
          <p:cNvSpPr/>
          <p:nvPr/>
        </p:nvSpPr>
        <p:spPr>
          <a:xfrm>
            <a:off x="3000375" y="201136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5DB7E0-D0E6-4211-81BD-1DB81234B446}"/>
              </a:ext>
            </a:extLst>
          </p:cNvPr>
          <p:cNvSpPr/>
          <p:nvPr/>
        </p:nvSpPr>
        <p:spPr>
          <a:xfrm>
            <a:off x="5357813" y="201136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02EDB8A-86FC-49C8-ADD8-BC61CF09727E}"/>
              </a:ext>
            </a:extLst>
          </p:cNvPr>
          <p:cNvSpPr/>
          <p:nvPr/>
        </p:nvSpPr>
        <p:spPr>
          <a:xfrm>
            <a:off x="7715250" y="201136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1C431EA-F403-4194-9FE0-A5F771275BED}"/>
              </a:ext>
            </a:extLst>
          </p:cNvPr>
          <p:cNvSpPr/>
          <p:nvPr/>
        </p:nvSpPr>
        <p:spPr>
          <a:xfrm>
            <a:off x="3000375" y="378618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AAB9718-4791-4F18-8C99-7E04C0B0A91B}"/>
              </a:ext>
            </a:extLst>
          </p:cNvPr>
          <p:cNvSpPr/>
          <p:nvPr/>
        </p:nvSpPr>
        <p:spPr>
          <a:xfrm>
            <a:off x="5357813" y="378618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04D673E-63F1-4C17-90E9-716BE1C7B218}"/>
              </a:ext>
            </a:extLst>
          </p:cNvPr>
          <p:cNvSpPr/>
          <p:nvPr/>
        </p:nvSpPr>
        <p:spPr>
          <a:xfrm>
            <a:off x="7715250" y="378618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FE136DD-510B-46EA-8524-2CD7B9DB25BB}"/>
              </a:ext>
            </a:extLst>
          </p:cNvPr>
          <p:cNvSpPr/>
          <p:nvPr/>
        </p:nvSpPr>
        <p:spPr>
          <a:xfrm>
            <a:off x="3000375" y="5286375"/>
            <a:ext cx="2214563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C25E6A-C2CF-4F6F-9329-3A29601917EA}"/>
              </a:ext>
            </a:extLst>
          </p:cNvPr>
          <p:cNvSpPr/>
          <p:nvPr/>
        </p:nvSpPr>
        <p:spPr>
          <a:xfrm>
            <a:off x="5357813" y="5286375"/>
            <a:ext cx="2214562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3BF644-C0A3-4789-9884-26E255AE8D6A}"/>
              </a:ext>
            </a:extLst>
          </p:cNvPr>
          <p:cNvSpPr/>
          <p:nvPr/>
        </p:nvSpPr>
        <p:spPr>
          <a:xfrm>
            <a:off x="7715250" y="5286375"/>
            <a:ext cx="2214563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9DC6B5-56CD-4CAB-A559-C0972D7F78AC}"/>
              </a:ext>
            </a:extLst>
          </p:cNvPr>
          <p:cNvSpPr/>
          <p:nvPr/>
        </p:nvSpPr>
        <p:spPr>
          <a:xfrm>
            <a:off x="142875" y="58738"/>
            <a:ext cx="42148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口腔内写真・上下舌側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F6CD15-CA02-4D38-8C04-30C54D5E07B2}"/>
              </a:ext>
            </a:extLst>
          </p:cNvPr>
          <p:cNvSpPr/>
          <p:nvPr/>
        </p:nvSpPr>
        <p:spPr>
          <a:xfrm>
            <a:off x="857250" y="3800475"/>
            <a:ext cx="2000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7185" name="正方形/長方形 21">
            <a:extLst>
              <a:ext uri="{FF2B5EF4-FFF2-40B4-BE49-F238E27FC236}">
                <a16:creationId xmlns:a16="http://schemas.microsoft.com/office/drawing/2014/main" id="{59394CF6-AA62-4B2A-AA71-28ADD4F1B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2286000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舌側</a:t>
            </a:r>
          </a:p>
        </p:txBody>
      </p:sp>
      <p:sp>
        <p:nvSpPr>
          <p:cNvPr id="7186" name="正方形/長方形 22">
            <a:extLst>
              <a:ext uri="{FF2B5EF4-FFF2-40B4-BE49-F238E27FC236}">
                <a16:creationId xmlns:a16="http://schemas.microsoft.com/office/drawing/2014/main" id="{983E572E-6272-4268-A0A6-04FED2498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228600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87" name="正方形/長方形 23">
            <a:extLst>
              <a:ext uri="{FF2B5EF4-FFF2-40B4-BE49-F238E27FC236}">
                <a16:creationId xmlns:a16="http://schemas.microsoft.com/office/drawing/2014/main" id="{C986F5DE-2E56-4369-9206-DF0747326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5" y="228600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88" name="正方形/長方形 27">
            <a:extLst>
              <a:ext uri="{FF2B5EF4-FFF2-40B4-BE49-F238E27FC236}">
                <a16:creationId xmlns:a16="http://schemas.microsoft.com/office/drawing/2014/main" id="{053C7810-C8E6-41E3-BA07-7CF721A8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857250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</p:txBody>
      </p:sp>
      <p:sp>
        <p:nvSpPr>
          <p:cNvPr id="7189" name="正方形/長方形 28">
            <a:extLst>
              <a:ext uri="{FF2B5EF4-FFF2-40B4-BE49-F238E27FC236}">
                <a16:creationId xmlns:a16="http://schemas.microsoft.com/office/drawing/2014/main" id="{21CC4F26-650E-4D94-9CD5-93F626D73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85725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90" name="正方形/長方形 29">
            <a:extLst>
              <a:ext uri="{FF2B5EF4-FFF2-40B4-BE49-F238E27FC236}">
                <a16:creationId xmlns:a16="http://schemas.microsoft.com/office/drawing/2014/main" id="{D2AA02A4-318B-4086-B594-53C409D7E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85725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FA5FAAA-E83D-4503-871F-21A09D91CDD2}"/>
              </a:ext>
            </a:extLst>
          </p:cNvPr>
          <p:cNvSpPr/>
          <p:nvPr/>
        </p:nvSpPr>
        <p:spPr>
          <a:xfrm>
            <a:off x="4357688" y="3000375"/>
            <a:ext cx="17589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</a:t>
            </a:r>
            <a:r>
              <a:rPr lang="en-US" altLang="ja-JP" sz="1600" dirty="0">
                <a:latin typeface="+mj-ea"/>
                <a:ea typeface="+mj-ea"/>
              </a:rPr>
              <a:t>4 </a:t>
            </a:r>
            <a:r>
              <a:rPr lang="ja-JP" altLang="en-US" sz="1600" dirty="0">
                <a:latin typeface="+mj-ea"/>
                <a:ea typeface="+mj-ea"/>
              </a:rPr>
              <a:t>ｃｍ</a:t>
            </a:r>
          </a:p>
        </p:txBody>
      </p:sp>
      <p:sp>
        <p:nvSpPr>
          <p:cNvPr id="7192" name="正方形/長方形 37">
            <a:extLst>
              <a:ext uri="{FF2B5EF4-FFF2-40B4-BE49-F238E27FC236}">
                <a16:creationId xmlns:a16="http://schemas.microsoft.com/office/drawing/2014/main" id="{14CE5403-53E7-4717-B68A-A250376DB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5702300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舌側</a:t>
            </a:r>
          </a:p>
        </p:txBody>
      </p:sp>
      <p:sp>
        <p:nvSpPr>
          <p:cNvPr id="7193" name="正方形/長方形 40">
            <a:extLst>
              <a:ext uri="{FF2B5EF4-FFF2-40B4-BE49-F238E27FC236}">
                <a16:creationId xmlns:a16="http://schemas.microsoft.com/office/drawing/2014/main" id="{170B13B4-BBF8-41DF-9B0E-C2EBA0E12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570071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94" name="正方形/長方形 41">
            <a:extLst>
              <a:ext uri="{FF2B5EF4-FFF2-40B4-BE49-F238E27FC236}">
                <a16:creationId xmlns:a16="http://schemas.microsoft.com/office/drawing/2014/main" id="{75DF1BB8-671B-4CAD-BD7A-FF41FBA6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570071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95" name="正方形/長方形 43">
            <a:extLst>
              <a:ext uri="{FF2B5EF4-FFF2-40B4-BE49-F238E27FC236}">
                <a16:creationId xmlns:a16="http://schemas.microsoft.com/office/drawing/2014/main" id="{0080B97B-BE90-42C6-BD54-AD5BAF0E1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30675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</p:txBody>
      </p:sp>
      <p:sp>
        <p:nvSpPr>
          <p:cNvPr id="7196" name="正方形/長方形 44">
            <a:extLst>
              <a:ext uri="{FF2B5EF4-FFF2-40B4-BE49-F238E27FC236}">
                <a16:creationId xmlns:a16="http://schemas.microsoft.com/office/drawing/2014/main" id="{F5AB3987-5B95-427C-9618-A5EBEAA1B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4129088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7197" name="正方形/長方形 45">
            <a:extLst>
              <a:ext uri="{FF2B5EF4-FFF2-40B4-BE49-F238E27FC236}">
                <a16:creationId xmlns:a16="http://schemas.microsoft.com/office/drawing/2014/main" id="{C4E27E23-EB3C-45E2-8422-25B614A19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29088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41349B6-6416-4E87-A073-D64CE40F9DE1}"/>
              </a:ext>
            </a:extLst>
          </p:cNvPr>
          <p:cNvSpPr txBox="1"/>
          <p:nvPr/>
        </p:nvSpPr>
        <p:spPr>
          <a:xfrm>
            <a:off x="1500188" y="1143000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B55C35E-3BAA-490D-8581-42E6708C6D68}"/>
              </a:ext>
            </a:extLst>
          </p:cNvPr>
          <p:cNvSpPr/>
          <p:nvPr/>
        </p:nvSpPr>
        <p:spPr>
          <a:xfrm>
            <a:off x="0" y="6340475"/>
            <a:ext cx="3143250" cy="5175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14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正方形/長方形 1">
            <a:extLst>
              <a:ext uri="{FF2B5EF4-FFF2-40B4-BE49-F238E27FC236}">
                <a16:creationId xmlns:a16="http://schemas.microsoft.com/office/drawing/2014/main" id="{80F24FFC-D5DC-4F1D-BF23-861898F7FC18}"/>
              </a:ext>
            </a:extLst>
          </p:cNvPr>
          <p:cNvSpPr>
            <a:spLocks noChangeArrowheads="1"/>
          </p:cNvSpPr>
          <p:nvPr/>
        </p:nvSpPr>
        <p:spPr bwMode="auto">
          <a:xfrm rot="-2168428">
            <a:off x="4522788" y="2905125"/>
            <a:ext cx="38179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</a:t>
            </a:r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枚法の場合に追加して下さい。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206D0B-8B3A-4CE4-AEBF-596EE5E38621}"/>
              </a:ext>
            </a:extLst>
          </p:cNvPr>
          <p:cNvSpPr/>
          <p:nvPr/>
        </p:nvSpPr>
        <p:spPr>
          <a:xfrm>
            <a:off x="2928938" y="56038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A4C0374-346E-4AD5-AC1C-76CB96B471DB}"/>
              </a:ext>
            </a:extLst>
          </p:cNvPr>
          <p:cNvSpPr/>
          <p:nvPr/>
        </p:nvSpPr>
        <p:spPr>
          <a:xfrm>
            <a:off x="5286375" y="56038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1E7B01B-820B-428F-8B03-B2418494CC1B}"/>
              </a:ext>
            </a:extLst>
          </p:cNvPr>
          <p:cNvSpPr/>
          <p:nvPr/>
        </p:nvSpPr>
        <p:spPr>
          <a:xfrm>
            <a:off x="7643813" y="56038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FF8244-1B8F-480A-B161-83D752D61DE6}"/>
              </a:ext>
            </a:extLst>
          </p:cNvPr>
          <p:cNvSpPr/>
          <p:nvPr/>
        </p:nvSpPr>
        <p:spPr>
          <a:xfrm>
            <a:off x="2928938" y="207168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60BBB0-3938-47D6-927D-F50967D35E0D}"/>
              </a:ext>
            </a:extLst>
          </p:cNvPr>
          <p:cNvSpPr/>
          <p:nvPr/>
        </p:nvSpPr>
        <p:spPr>
          <a:xfrm>
            <a:off x="5286375" y="207168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0EC638-3B61-4AD3-9C0A-642FDC0A3DF9}"/>
              </a:ext>
            </a:extLst>
          </p:cNvPr>
          <p:cNvSpPr/>
          <p:nvPr/>
        </p:nvSpPr>
        <p:spPr>
          <a:xfrm>
            <a:off x="7643813" y="207168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7C1F7F-C923-4734-92FB-0AFD8CF75663}"/>
              </a:ext>
            </a:extLst>
          </p:cNvPr>
          <p:cNvSpPr/>
          <p:nvPr/>
        </p:nvSpPr>
        <p:spPr>
          <a:xfrm>
            <a:off x="2928938" y="376396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E539270-DBA3-4D1D-B1F6-55962E8338B6}"/>
              </a:ext>
            </a:extLst>
          </p:cNvPr>
          <p:cNvSpPr/>
          <p:nvPr/>
        </p:nvSpPr>
        <p:spPr>
          <a:xfrm>
            <a:off x="5286375" y="376396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FBBB036-59A1-43DB-B208-037A735EDE1C}"/>
              </a:ext>
            </a:extLst>
          </p:cNvPr>
          <p:cNvSpPr/>
          <p:nvPr/>
        </p:nvSpPr>
        <p:spPr>
          <a:xfrm>
            <a:off x="7643813" y="376396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F5F0A3-381A-4777-A981-0EB856933D99}"/>
              </a:ext>
            </a:extLst>
          </p:cNvPr>
          <p:cNvSpPr/>
          <p:nvPr/>
        </p:nvSpPr>
        <p:spPr>
          <a:xfrm>
            <a:off x="2928938" y="5264150"/>
            <a:ext cx="2214562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B056D95-3DFF-48FB-B4E1-D63FA9FE7A14}"/>
              </a:ext>
            </a:extLst>
          </p:cNvPr>
          <p:cNvSpPr/>
          <p:nvPr/>
        </p:nvSpPr>
        <p:spPr>
          <a:xfrm>
            <a:off x="5286375" y="5264150"/>
            <a:ext cx="2214563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4B183BB-7194-468E-9AE4-556F4A629B44}"/>
              </a:ext>
            </a:extLst>
          </p:cNvPr>
          <p:cNvSpPr/>
          <p:nvPr/>
        </p:nvSpPr>
        <p:spPr>
          <a:xfrm>
            <a:off x="7643813" y="527526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07" name="正方形/長方形 16">
            <a:extLst>
              <a:ext uri="{FF2B5EF4-FFF2-40B4-BE49-F238E27FC236}">
                <a16:creationId xmlns:a16="http://schemas.microsoft.com/office/drawing/2014/main" id="{FEBD4A12-C293-405F-8CE0-2A03DC206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688" y="2346325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口蓋側</a:t>
            </a:r>
          </a:p>
        </p:txBody>
      </p:sp>
      <p:sp>
        <p:nvSpPr>
          <p:cNvPr id="8208" name="正方形/長方形 17">
            <a:extLst>
              <a:ext uri="{FF2B5EF4-FFF2-40B4-BE49-F238E27FC236}">
                <a16:creationId xmlns:a16="http://schemas.microsoft.com/office/drawing/2014/main" id="{D83FE96D-5A9A-4F6C-A6E3-FF83CA933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346325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09" name="正方形/長方形 18">
            <a:extLst>
              <a:ext uri="{FF2B5EF4-FFF2-40B4-BE49-F238E27FC236}">
                <a16:creationId xmlns:a16="http://schemas.microsoft.com/office/drawing/2014/main" id="{2E892399-D258-4FA8-8D31-BCF8009F9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2346325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10" name="正方形/長方形 19">
            <a:extLst>
              <a:ext uri="{FF2B5EF4-FFF2-40B4-BE49-F238E27FC236}">
                <a16:creationId xmlns:a16="http://schemas.microsoft.com/office/drawing/2014/main" id="{2C797AFE-DE24-4FED-8D15-E4033F0F1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917575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　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</p:txBody>
      </p:sp>
      <p:sp>
        <p:nvSpPr>
          <p:cNvPr id="8211" name="正方形/長方形 20">
            <a:extLst>
              <a:ext uri="{FF2B5EF4-FFF2-40B4-BE49-F238E27FC236}">
                <a16:creationId xmlns:a16="http://schemas.microsoft.com/office/drawing/2014/main" id="{5C700E23-CE12-4162-A15A-F3FA5FB20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917575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唇側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12" name="正方形/長方形 21">
            <a:extLst>
              <a:ext uri="{FF2B5EF4-FFF2-40B4-BE49-F238E27FC236}">
                <a16:creationId xmlns:a16="http://schemas.microsoft.com/office/drawing/2014/main" id="{E5DB9952-55E9-4487-AB7D-719DF1201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917575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6936536-667E-44AE-9DE2-859BA3A82009}"/>
              </a:ext>
            </a:extLst>
          </p:cNvPr>
          <p:cNvSpPr/>
          <p:nvPr/>
        </p:nvSpPr>
        <p:spPr>
          <a:xfrm>
            <a:off x="5072063" y="3000375"/>
            <a:ext cx="17589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</a:t>
            </a:r>
            <a:r>
              <a:rPr lang="en-US" altLang="ja-JP" sz="1600" dirty="0">
                <a:latin typeface="+mj-ea"/>
                <a:ea typeface="+mj-ea"/>
              </a:rPr>
              <a:t>4 </a:t>
            </a:r>
            <a:r>
              <a:rPr lang="ja-JP" altLang="en-US" sz="1600" dirty="0">
                <a:latin typeface="+mj-ea"/>
                <a:ea typeface="+mj-ea"/>
              </a:rPr>
              <a:t>ｃｍ</a:t>
            </a:r>
          </a:p>
        </p:txBody>
      </p:sp>
      <p:sp>
        <p:nvSpPr>
          <p:cNvPr id="8214" name="正方形/長方形 61">
            <a:extLst>
              <a:ext uri="{FF2B5EF4-FFF2-40B4-BE49-F238E27FC236}">
                <a16:creationId xmlns:a16="http://schemas.microsoft.com/office/drawing/2014/main" id="{33268910-1FE8-41FE-9617-5D10CD6BE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5538788"/>
            <a:ext cx="1428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口蓋側</a:t>
            </a:r>
          </a:p>
        </p:txBody>
      </p:sp>
      <p:sp>
        <p:nvSpPr>
          <p:cNvPr id="8215" name="正方形/長方形 62">
            <a:extLst>
              <a:ext uri="{FF2B5EF4-FFF2-40B4-BE49-F238E27FC236}">
                <a16:creationId xmlns:a16="http://schemas.microsoft.com/office/drawing/2014/main" id="{C572CEDE-3DCA-4F16-A4A1-EC1E6663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5538788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16" name="正方形/長方形 63">
            <a:extLst>
              <a:ext uri="{FF2B5EF4-FFF2-40B4-BE49-F238E27FC236}">
                <a16:creationId xmlns:a16="http://schemas.microsoft.com/office/drawing/2014/main" id="{5F22BB2C-5E08-4316-98F0-A939AD98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5" y="554990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口蓋側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17" name="正方形/長方形 64">
            <a:extLst>
              <a:ext uri="{FF2B5EF4-FFF2-40B4-BE49-F238E27FC236}">
                <a16:creationId xmlns:a16="http://schemas.microsoft.com/office/drawing/2014/main" id="{E477117C-014B-4E3E-B565-5A01E08E2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4110038"/>
            <a:ext cx="1428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</p:txBody>
      </p:sp>
      <p:sp>
        <p:nvSpPr>
          <p:cNvPr id="8218" name="正方形/長方形 65">
            <a:extLst>
              <a:ext uri="{FF2B5EF4-FFF2-40B4-BE49-F238E27FC236}">
                <a16:creationId xmlns:a16="http://schemas.microsoft.com/office/drawing/2014/main" id="{5D2D9A33-9795-4BFD-B429-AAB2AC048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4110038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唇側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8219" name="正方形/長方形 66">
            <a:extLst>
              <a:ext uri="{FF2B5EF4-FFF2-40B4-BE49-F238E27FC236}">
                <a16:creationId xmlns:a16="http://schemas.microsoft.com/office/drawing/2014/main" id="{3F6E60FF-4FD4-4D0E-9647-C4F424628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404971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上顎左側臼歯部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A5ABE6-FA9E-4DCF-8803-B1CE2ECE9F3B}"/>
              </a:ext>
            </a:extLst>
          </p:cNvPr>
          <p:cNvSpPr/>
          <p:nvPr/>
        </p:nvSpPr>
        <p:spPr>
          <a:xfrm>
            <a:off x="142875" y="58738"/>
            <a:ext cx="357187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口腔内写真・上顎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2AE3AE4-188A-4A55-A85C-C260712ED2B5}"/>
              </a:ext>
            </a:extLst>
          </p:cNvPr>
          <p:cNvSpPr txBox="1"/>
          <p:nvPr/>
        </p:nvSpPr>
        <p:spPr>
          <a:xfrm>
            <a:off x="1428750" y="571500"/>
            <a:ext cx="1357313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464C1C0-876F-4E6A-AC12-C9E163AC6CB3}"/>
              </a:ext>
            </a:extLst>
          </p:cNvPr>
          <p:cNvSpPr/>
          <p:nvPr/>
        </p:nvSpPr>
        <p:spPr>
          <a:xfrm>
            <a:off x="785813" y="3800475"/>
            <a:ext cx="2000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04B9E96-697C-4547-BD93-F4928A0B9BDE}"/>
              </a:ext>
            </a:extLst>
          </p:cNvPr>
          <p:cNvSpPr/>
          <p:nvPr/>
        </p:nvSpPr>
        <p:spPr>
          <a:xfrm>
            <a:off x="0" y="6019800"/>
            <a:ext cx="2819400" cy="5810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正方形/長方形 1">
            <a:extLst>
              <a:ext uri="{FF2B5EF4-FFF2-40B4-BE49-F238E27FC236}">
                <a16:creationId xmlns:a16="http://schemas.microsoft.com/office/drawing/2014/main" id="{8854CAF9-E747-4547-B49D-B445234FEE1B}"/>
              </a:ext>
            </a:extLst>
          </p:cNvPr>
          <p:cNvSpPr>
            <a:spLocks noChangeArrowheads="1"/>
          </p:cNvSpPr>
          <p:nvPr/>
        </p:nvSpPr>
        <p:spPr bwMode="auto">
          <a:xfrm rot="-2168428">
            <a:off x="3236913" y="2784475"/>
            <a:ext cx="38179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</a:t>
            </a:r>
            <a:r>
              <a:rPr lang="ja-JP" altLang="en-US" sz="40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枚法の場合に追加して下さい。</a:t>
            </a:r>
            <a:endParaRPr lang="en-US" altLang="ja-JP" sz="40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DFCF31D-AC33-4B5B-A3A0-07DA546E58E8}"/>
              </a:ext>
            </a:extLst>
          </p:cNvPr>
          <p:cNvSpPr/>
          <p:nvPr/>
        </p:nvSpPr>
        <p:spPr>
          <a:xfrm>
            <a:off x="3000375" y="41751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0298870-2220-48C6-A9D6-634BA883A6CC}"/>
              </a:ext>
            </a:extLst>
          </p:cNvPr>
          <p:cNvSpPr/>
          <p:nvPr/>
        </p:nvSpPr>
        <p:spPr>
          <a:xfrm>
            <a:off x="5357813" y="41751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5494CD3-2C90-4609-9EBE-4642CF8C3F3A}"/>
              </a:ext>
            </a:extLst>
          </p:cNvPr>
          <p:cNvSpPr/>
          <p:nvPr/>
        </p:nvSpPr>
        <p:spPr>
          <a:xfrm>
            <a:off x="7715250" y="41751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A4D429-3A87-48AB-9BF6-6BB69BA61AC9}"/>
              </a:ext>
            </a:extLst>
          </p:cNvPr>
          <p:cNvSpPr/>
          <p:nvPr/>
        </p:nvSpPr>
        <p:spPr>
          <a:xfrm>
            <a:off x="3000375" y="192881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A26DFF-1BAD-4DDF-BD9E-FC9FC70A8850}"/>
              </a:ext>
            </a:extLst>
          </p:cNvPr>
          <p:cNvSpPr/>
          <p:nvPr/>
        </p:nvSpPr>
        <p:spPr>
          <a:xfrm>
            <a:off x="5357813" y="1928813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26C3F16-3F41-497E-8494-D5AAE60CC96D}"/>
              </a:ext>
            </a:extLst>
          </p:cNvPr>
          <p:cNvSpPr/>
          <p:nvPr/>
        </p:nvSpPr>
        <p:spPr>
          <a:xfrm>
            <a:off x="7715250" y="1928813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7C6F74-ABCB-4BA5-8F68-F8873FD337C7}"/>
              </a:ext>
            </a:extLst>
          </p:cNvPr>
          <p:cNvSpPr/>
          <p:nvPr/>
        </p:nvSpPr>
        <p:spPr>
          <a:xfrm>
            <a:off x="3000375" y="3714750"/>
            <a:ext cx="2214563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125F90F-EDED-4822-83D9-CD7BFE8831B9}"/>
              </a:ext>
            </a:extLst>
          </p:cNvPr>
          <p:cNvSpPr/>
          <p:nvPr/>
        </p:nvSpPr>
        <p:spPr>
          <a:xfrm>
            <a:off x="5357813" y="3714750"/>
            <a:ext cx="2214562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95076B-2700-46EF-AC81-BDF20B3D2162}"/>
              </a:ext>
            </a:extLst>
          </p:cNvPr>
          <p:cNvSpPr/>
          <p:nvPr/>
        </p:nvSpPr>
        <p:spPr>
          <a:xfrm>
            <a:off x="7715250" y="3714750"/>
            <a:ext cx="2214563" cy="1439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3BF38BF-4E87-4B4E-8958-867E5058AF39}"/>
              </a:ext>
            </a:extLst>
          </p:cNvPr>
          <p:cNvSpPr/>
          <p:nvPr/>
        </p:nvSpPr>
        <p:spPr>
          <a:xfrm>
            <a:off x="3000375" y="521493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CED998B-8CD5-4CD9-8BC9-A132982AACF4}"/>
              </a:ext>
            </a:extLst>
          </p:cNvPr>
          <p:cNvSpPr/>
          <p:nvPr/>
        </p:nvSpPr>
        <p:spPr>
          <a:xfrm>
            <a:off x="5357813" y="5214938"/>
            <a:ext cx="2214562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FFC7CC-FCF5-4FA1-9228-1F36914CC1CD}"/>
              </a:ext>
            </a:extLst>
          </p:cNvPr>
          <p:cNvSpPr/>
          <p:nvPr/>
        </p:nvSpPr>
        <p:spPr>
          <a:xfrm>
            <a:off x="7715250" y="5214938"/>
            <a:ext cx="2214563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9231" name="正方形/長方形 16">
            <a:extLst>
              <a:ext uri="{FF2B5EF4-FFF2-40B4-BE49-F238E27FC236}">
                <a16:creationId xmlns:a16="http://schemas.microsoft.com/office/drawing/2014/main" id="{F86AEBBE-8A94-4D9F-92E6-E308307C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2203450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頬側</a:t>
            </a:r>
          </a:p>
        </p:txBody>
      </p:sp>
      <p:sp>
        <p:nvSpPr>
          <p:cNvPr id="9232" name="正方形/長方形 17">
            <a:extLst>
              <a:ext uri="{FF2B5EF4-FFF2-40B4-BE49-F238E27FC236}">
                <a16:creationId xmlns:a16="http://schemas.microsoft.com/office/drawing/2014/main" id="{FCD6A852-2CD7-4ACB-B8E3-35B2C434D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220345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唇側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33" name="正方形/長方形 18">
            <a:extLst>
              <a:ext uri="{FF2B5EF4-FFF2-40B4-BE49-F238E27FC236}">
                <a16:creationId xmlns:a16="http://schemas.microsoft.com/office/drawing/2014/main" id="{E92168B4-4710-42E1-B159-BE30334D5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5" y="220345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34" name="正方形/長方形 19">
            <a:extLst>
              <a:ext uri="{FF2B5EF4-FFF2-40B4-BE49-F238E27FC236}">
                <a16:creationId xmlns:a16="http://schemas.microsoft.com/office/drawing/2014/main" id="{C6EA55D1-BA38-4993-BDF7-054F25ED7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774700"/>
            <a:ext cx="1428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</p:txBody>
      </p:sp>
      <p:sp>
        <p:nvSpPr>
          <p:cNvPr id="9235" name="正方形/長方形 20">
            <a:extLst>
              <a:ext uri="{FF2B5EF4-FFF2-40B4-BE49-F238E27FC236}">
                <a16:creationId xmlns:a16="http://schemas.microsoft.com/office/drawing/2014/main" id="{41B6255D-4CA9-480A-8BA3-5827410BF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77470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36" name="正方形/長方形 21">
            <a:extLst>
              <a:ext uri="{FF2B5EF4-FFF2-40B4-BE49-F238E27FC236}">
                <a16:creationId xmlns:a16="http://schemas.microsoft.com/office/drawing/2014/main" id="{AB8169C3-9888-46CA-9893-C579E717A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774700"/>
            <a:ext cx="14287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93D3C4B-CB26-4FB1-9042-FA324EF139DD}"/>
              </a:ext>
            </a:extLst>
          </p:cNvPr>
          <p:cNvSpPr/>
          <p:nvPr/>
        </p:nvSpPr>
        <p:spPr>
          <a:xfrm>
            <a:off x="4357688" y="3000375"/>
            <a:ext cx="17589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</a:t>
            </a:r>
            <a:r>
              <a:rPr lang="en-US" altLang="ja-JP" sz="1600" dirty="0">
                <a:latin typeface="+mj-ea"/>
                <a:ea typeface="+mj-ea"/>
              </a:rPr>
              <a:t>4 </a:t>
            </a:r>
            <a:r>
              <a:rPr lang="ja-JP" altLang="en-US" sz="1600" dirty="0">
                <a:latin typeface="+mj-ea"/>
                <a:ea typeface="+mj-ea"/>
              </a:rPr>
              <a:t>ｃｍ</a:t>
            </a:r>
          </a:p>
        </p:txBody>
      </p:sp>
      <p:sp>
        <p:nvSpPr>
          <p:cNvPr id="9238" name="正方形/長方形 31">
            <a:extLst>
              <a:ext uri="{FF2B5EF4-FFF2-40B4-BE49-F238E27FC236}">
                <a16:creationId xmlns:a16="http://schemas.microsoft.com/office/drawing/2014/main" id="{E350D90D-A1C6-49A0-93B0-1E434E4C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5535613"/>
            <a:ext cx="1428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　頬側</a:t>
            </a:r>
          </a:p>
        </p:txBody>
      </p:sp>
      <p:sp>
        <p:nvSpPr>
          <p:cNvPr id="9239" name="正方形/長方形 32">
            <a:extLst>
              <a:ext uri="{FF2B5EF4-FFF2-40B4-BE49-F238E27FC236}">
                <a16:creationId xmlns:a16="http://schemas.microsoft.com/office/drawing/2014/main" id="{39A5FEA6-D623-443D-809C-628A0FB3E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553561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唇側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40" name="正方形/長方形 33">
            <a:extLst>
              <a:ext uri="{FF2B5EF4-FFF2-40B4-BE49-F238E27FC236}">
                <a16:creationId xmlns:a16="http://schemas.microsoft.com/office/drawing/2014/main" id="{0FD36757-7371-4024-9AEE-2F24B470A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5" y="553561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頬側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41" name="正方形/長方形 34">
            <a:extLst>
              <a:ext uri="{FF2B5EF4-FFF2-40B4-BE49-F238E27FC236}">
                <a16:creationId xmlns:a16="http://schemas.microsoft.com/office/drawing/2014/main" id="{1AB2C46B-6E36-4154-800F-9AFAABE46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563" y="4106863"/>
            <a:ext cx="1428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下顎右側臼歯部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</p:txBody>
      </p:sp>
      <p:sp>
        <p:nvSpPr>
          <p:cNvPr id="9242" name="正方形/長方形 35">
            <a:extLst>
              <a:ext uri="{FF2B5EF4-FFF2-40B4-BE49-F238E27FC236}">
                <a16:creationId xmlns:a16="http://schemas.microsoft.com/office/drawing/2014/main" id="{A469D7EA-9F02-4E92-9EBF-6C4E745C1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410686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下顎前歯部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9243" name="正方形/長方形 36">
            <a:extLst>
              <a:ext uri="{FF2B5EF4-FFF2-40B4-BE49-F238E27FC236}">
                <a16:creationId xmlns:a16="http://schemas.microsoft.com/office/drawing/2014/main" id="{B82F4C09-86BB-42CE-9020-298CCE6D0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4106863"/>
            <a:ext cx="142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口腔内写真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下顎左側臼歯部</a:t>
            </a:r>
            <a:endParaRPr lang="en-US" altLang="ja-JP" sz="140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>
                <a:latin typeface="Calibri" panose="020F0502020204030204" pitchFamily="34" charset="0"/>
              </a:rPr>
              <a:t>　　　舌側</a:t>
            </a:r>
          </a:p>
          <a:p>
            <a:pPr eaLnBrk="1" hangingPunct="1"/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B7C389-C982-4B72-9F94-52C4C1C1C39A}"/>
              </a:ext>
            </a:extLst>
          </p:cNvPr>
          <p:cNvSpPr txBox="1"/>
          <p:nvPr/>
        </p:nvSpPr>
        <p:spPr>
          <a:xfrm>
            <a:off x="1500188" y="642938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12425E5-9377-47FF-A61B-91E06D12F412}"/>
              </a:ext>
            </a:extLst>
          </p:cNvPr>
          <p:cNvSpPr/>
          <p:nvPr/>
        </p:nvSpPr>
        <p:spPr>
          <a:xfrm>
            <a:off x="857250" y="3786188"/>
            <a:ext cx="2000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0159D1E-EE3E-42C5-8368-330D0A155547}"/>
              </a:ext>
            </a:extLst>
          </p:cNvPr>
          <p:cNvSpPr/>
          <p:nvPr/>
        </p:nvSpPr>
        <p:spPr>
          <a:xfrm>
            <a:off x="142875" y="58738"/>
            <a:ext cx="357187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口腔内写真・下顎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274356A-C104-4F10-A33B-B1DF68514B61}"/>
              </a:ext>
            </a:extLst>
          </p:cNvPr>
          <p:cNvSpPr/>
          <p:nvPr/>
        </p:nvSpPr>
        <p:spPr>
          <a:xfrm>
            <a:off x="0" y="6019800"/>
            <a:ext cx="2895600" cy="5810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120DD-229E-4109-8166-5F314361C7A4}"/>
              </a:ext>
            </a:extLst>
          </p:cNvPr>
          <p:cNvSpPr/>
          <p:nvPr/>
        </p:nvSpPr>
        <p:spPr>
          <a:xfrm>
            <a:off x="2857500" y="3475038"/>
            <a:ext cx="7072313" cy="3240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14FCB82-AE97-486E-875E-257EC1FD3A55}"/>
              </a:ext>
            </a:extLst>
          </p:cNvPr>
          <p:cNvSpPr/>
          <p:nvPr/>
        </p:nvSpPr>
        <p:spPr>
          <a:xfrm>
            <a:off x="2857500" y="117475"/>
            <a:ext cx="7072313" cy="3240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44" name="正方形/長方形 11">
            <a:extLst>
              <a:ext uri="{FF2B5EF4-FFF2-40B4-BE49-F238E27FC236}">
                <a16:creationId xmlns:a16="http://schemas.microsoft.com/office/drawing/2014/main" id="{2F571F85-A88E-4759-8F20-ADF7B9083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1474788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10245" name="正方形/長方形 12">
            <a:extLst>
              <a:ext uri="{FF2B5EF4-FFF2-40B4-BE49-F238E27FC236}">
                <a16:creationId xmlns:a16="http://schemas.microsoft.com/office/drawing/2014/main" id="{320FF3AE-F8CE-48CE-BE91-8A0F39078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476091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BF8414C-3536-488A-A191-4F82A9DBA91B}"/>
              </a:ext>
            </a:extLst>
          </p:cNvPr>
          <p:cNvSpPr/>
          <p:nvPr/>
        </p:nvSpPr>
        <p:spPr>
          <a:xfrm>
            <a:off x="4514850" y="2689225"/>
            <a:ext cx="42005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</a:t>
            </a:r>
            <a:r>
              <a:rPr lang="en-US" altLang="ja-JP" sz="1600" dirty="0">
                <a:latin typeface="+mj-ea"/>
                <a:ea typeface="+mj-ea"/>
              </a:rPr>
              <a:t>9 </a:t>
            </a:r>
            <a:r>
              <a:rPr lang="ja-JP" altLang="en-US" sz="1600" dirty="0">
                <a:latin typeface="+mj-ea"/>
                <a:ea typeface="+mj-ea"/>
              </a:rPr>
              <a:t>ｃｍ（</a:t>
            </a:r>
            <a:r>
              <a:rPr lang="en-US" altLang="ja-JP" sz="1600" dirty="0">
                <a:latin typeface="+mj-ea"/>
                <a:ea typeface="+mj-ea"/>
              </a:rPr>
              <a:t>14</a:t>
            </a:r>
            <a:r>
              <a:rPr lang="ja-JP" altLang="en-US" sz="1600" dirty="0">
                <a:latin typeface="+mj-ea"/>
                <a:ea typeface="+mj-ea"/>
              </a:rPr>
              <a:t>枚法は調整してください）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05E42B-F7AB-4AEA-92FF-35F6121A2DC8}"/>
              </a:ext>
            </a:extLst>
          </p:cNvPr>
          <p:cNvSpPr txBox="1"/>
          <p:nvPr/>
        </p:nvSpPr>
        <p:spPr>
          <a:xfrm>
            <a:off x="1357313" y="714375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5724230-515F-4B7A-B494-E056BED6C6FA}"/>
              </a:ext>
            </a:extLst>
          </p:cNvPr>
          <p:cNvSpPr/>
          <p:nvPr/>
        </p:nvSpPr>
        <p:spPr>
          <a:xfrm>
            <a:off x="714375" y="3857625"/>
            <a:ext cx="2000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　　　　　　　　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　日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F753F5F-703C-4B3A-87C7-73EA1B36983E}"/>
              </a:ext>
            </a:extLst>
          </p:cNvPr>
          <p:cNvSpPr/>
          <p:nvPr/>
        </p:nvSpPr>
        <p:spPr>
          <a:xfrm>
            <a:off x="142875" y="58738"/>
            <a:ext cx="24542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</a:t>
            </a:r>
            <a:r>
              <a:rPr lang="en-US" altLang="ja-JP" dirty="0">
                <a:latin typeface="+mj-ea"/>
                <a:ea typeface="ＭＳ Ｐゴシック" charset="-128"/>
              </a:rPr>
              <a:t>Ⅹ</a:t>
            </a:r>
            <a:r>
              <a:rPr lang="ja-JP" altLang="en-US" dirty="0">
                <a:latin typeface="+mj-ea"/>
                <a:ea typeface="ＭＳ Ｐゴシック" charset="-128"/>
              </a:rPr>
              <a:t>線写真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C4C6E23-7040-4809-A76E-A3A6DA3D6E84}"/>
              </a:ext>
            </a:extLst>
          </p:cNvPr>
          <p:cNvSpPr/>
          <p:nvPr/>
        </p:nvSpPr>
        <p:spPr>
          <a:xfrm>
            <a:off x="0" y="6276975"/>
            <a:ext cx="2743200" cy="5810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症例番号：</a:t>
            </a:r>
          </a:p>
          <a:p>
            <a:pPr eaLnBrk="1" hangingPunct="1"/>
            <a:r>
              <a:rPr lang="ja-JP" altLang="en-US" sz="1600">
                <a:latin typeface="ＭＳ Ｐゴシック" panose="020B0600070205080204" pitchFamily="50" charset="-128"/>
              </a:rPr>
              <a:t>申請者氏名：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正方形/長方形 22">
            <a:extLst>
              <a:ext uri="{FF2B5EF4-FFF2-40B4-BE49-F238E27FC236}">
                <a16:creationId xmlns:a16="http://schemas.microsoft.com/office/drawing/2014/main" id="{39884792-96EC-4336-8E4F-A0C91DAD751B}"/>
              </a:ext>
            </a:extLst>
          </p:cNvPr>
          <p:cNvSpPr>
            <a:spLocks noChangeArrowheads="1"/>
          </p:cNvSpPr>
          <p:nvPr/>
        </p:nvSpPr>
        <p:spPr bwMode="auto">
          <a:xfrm rot="-2168428">
            <a:off x="3716338" y="3176588"/>
            <a:ext cx="4016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AEF8C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上下に分ける場合はこちらを使用して下さい。</a:t>
            </a:r>
            <a:endParaRPr lang="en-US" altLang="ja-JP" sz="2400">
              <a:solidFill>
                <a:srgbClr val="AEF8C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267" name="正方形/長方形 25">
            <a:extLst>
              <a:ext uri="{FF2B5EF4-FFF2-40B4-BE49-F238E27FC236}">
                <a16:creationId xmlns:a16="http://schemas.microsoft.com/office/drawing/2014/main" id="{B4A75D0D-5993-4572-98C6-513A84944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288" y="1905000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　上顎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11268" name="正方形/長方形 26">
            <a:extLst>
              <a:ext uri="{FF2B5EF4-FFF2-40B4-BE49-F238E27FC236}">
                <a16:creationId xmlns:a16="http://schemas.microsoft.com/office/drawing/2014/main" id="{1EEEE450-9A54-47AD-AA58-0A34268D6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0725" y="4143375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エックス線写真　上顎</a:t>
            </a:r>
            <a:endParaRPr lang="en-US" altLang="ja-JP" sz="1400">
              <a:latin typeface="Calibri" panose="020F0502020204030204" pitchFamily="34" charset="0"/>
            </a:endParaRPr>
          </a:p>
          <a:p>
            <a:pPr algn="ctr" eaLnBrk="1" hangingPunct="1"/>
            <a:r>
              <a:rPr lang="ja-JP" altLang="en-US" sz="1400">
                <a:latin typeface="Calibri" panose="020F0502020204030204" pitchFamily="34" charset="0"/>
              </a:rPr>
              <a:t>（</a:t>
            </a:r>
            <a:r>
              <a:rPr lang="en-US" altLang="ja-JP" sz="1400">
                <a:latin typeface="Calibri" panose="020F0502020204030204" pitchFamily="34" charset="0"/>
              </a:rPr>
              <a:t>10</a:t>
            </a:r>
            <a:r>
              <a:rPr lang="ja-JP" altLang="en-US" sz="1400">
                <a:latin typeface="Calibri" panose="020F0502020204030204" pitchFamily="34" charset="0"/>
              </a:rPr>
              <a:t>枚法　または　</a:t>
            </a:r>
            <a:r>
              <a:rPr lang="en-US" altLang="ja-JP" sz="1400">
                <a:latin typeface="Calibri" panose="020F0502020204030204" pitchFamily="34" charset="0"/>
              </a:rPr>
              <a:t>14</a:t>
            </a:r>
            <a:r>
              <a:rPr lang="ja-JP" altLang="en-US" sz="1400">
                <a:latin typeface="Calibri" panose="020F0502020204030204" pitchFamily="34" charset="0"/>
              </a:rPr>
              <a:t>枚法）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851CD31-65ED-496C-8022-30BFAE88BBC2}"/>
              </a:ext>
            </a:extLst>
          </p:cNvPr>
          <p:cNvSpPr/>
          <p:nvPr/>
        </p:nvSpPr>
        <p:spPr>
          <a:xfrm>
            <a:off x="4957763" y="2571750"/>
            <a:ext cx="42005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５</a:t>
            </a:r>
            <a:r>
              <a:rPr lang="en-US" altLang="ja-JP" sz="1600" dirty="0">
                <a:latin typeface="+mj-ea"/>
                <a:ea typeface="+mj-ea"/>
              </a:rPr>
              <a:t> </a:t>
            </a:r>
            <a:r>
              <a:rPr lang="ja-JP" altLang="en-US" sz="1600" dirty="0">
                <a:latin typeface="+mj-ea"/>
                <a:ea typeface="+mj-ea"/>
              </a:rPr>
              <a:t>ｃｍ（</a:t>
            </a:r>
            <a:r>
              <a:rPr lang="en-US" altLang="ja-JP" sz="1600" dirty="0">
                <a:latin typeface="+mj-ea"/>
                <a:ea typeface="+mj-ea"/>
              </a:rPr>
              <a:t>14</a:t>
            </a:r>
            <a:r>
              <a:rPr lang="ja-JP" altLang="en-US" sz="1600" dirty="0">
                <a:latin typeface="+mj-ea"/>
                <a:ea typeface="+mj-ea"/>
              </a:rPr>
              <a:t>枚法は調整してください）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F400FD3-F437-49A3-B744-04A448D0E981}"/>
              </a:ext>
            </a:extLst>
          </p:cNvPr>
          <p:cNvSpPr/>
          <p:nvPr/>
        </p:nvSpPr>
        <p:spPr>
          <a:xfrm>
            <a:off x="2143125" y="1428750"/>
            <a:ext cx="7929563" cy="1785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64DCF44-F1AC-416F-90F6-34203E543FA4}"/>
              </a:ext>
            </a:extLst>
          </p:cNvPr>
          <p:cNvSpPr/>
          <p:nvPr/>
        </p:nvSpPr>
        <p:spPr>
          <a:xfrm>
            <a:off x="2143125" y="3714750"/>
            <a:ext cx="7929563" cy="1785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60ACB6D-41E1-4969-8DFA-3803CEF34D31}"/>
              </a:ext>
            </a:extLst>
          </p:cNvPr>
          <p:cNvSpPr/>
          <p:nvPr/>
        </p:nvSpPr>
        <p:spPr>
          <a:xfrm>
            <a:off x="5014913" y="4929188"/>
            <a:ext cx="42005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j-ea"/>
                <a:ea typeface="+mj-ea"/>
              </a:rPr>
              <a:t>サイズ：高さ ５</a:t>
            </a:r>
            <a:r>
              <a:rPr lang="en-US" altLang="ja-JP" sz="1600" dirty="0">
                <a:latin typeface="+mj-ea"/>
                <a:ea typeface="+mj-ea"/>
              </a:rPr>
              <a:t> </a:t>
            </a:r>
            <a:r>
              <a:rPr lang="ja-JP" altLang="en-US" sz="1600" dirty="0">
                <a:latin typeface="+mj-ea"/>
                <a:ea typeface="+mj-ea"/>
              </a:rPr>
              <a:t>ｃｍ（</a:t>
            </a:r>
            <a:r>
              <a:rPr lang="en-US" altLang="ja-JP" sz="1600" dirty="0">
                <a:latin typeface="+mj-ea"/>
                <a:ea typeface="+mj-ea"/>
              </a:rPr>
              <a:t>14</a:t>
            </a:r>
            <a:r>
              <a:rPr lang="ja-JP" altLang="en-US" sz="1600" dirty="0">
                <a:latin typeface="+mj-ea"/>
                <a:ea typeface="+mj-ea"/>
              </a:rPr>
              <a:t>枚法は調整してください）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DC92841-FC68-4D13-AFF9-8279A7726387}"/>
              </a:ext>
            </a:extLst>
          </p:cNvPr>
          <p:cNvSpPr/>
          <p:nvPr/>
        </p:nvSpPr>
        <p:spPr>
          <a:xfrm>
            <a:off x="142875" y="58738"/>
            <a:ext cx="24542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ＭＳ Ｐゴシック" charset="-128"/>
              </a:rPr>
              <a:t>症例番号：　　</a:t>
            </a:r>
            <a:r>
              <a:rPr lang="en-US" altLang="ja-JP" dirty="0">
                <a:latin typeface="+mj-ea"/>
                <a:ea typeface="ＭＳ Ｐゴシック" charset="-128"/>
              </a:rPr>
              <a:t>Ⅹ</a:t>
            </a:r>
            <a:r>
              <a:rPr lang="ja-JP" altLang="en-US" dirty="0">
                <a:latin typeface="+mj-ea"/>
                <a:ea typeface="ＭＳ Ｐゴシック" charset="-128"/>
              </a:rPr>
              <a:t>線写真</a:t>
            </a:r>
            <a:endParaRPr lang="en-US" altLang="ja-JP" dirty="0">
              <a:latin typeface="+mj-ea"/>
              <a:ea typeface="ＭＳ Ｐゴシック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045D1E-98F2-4773-84FB-908640EB78D8}"/>
              </a:ext>
            </a:extLst>
          </p:cNvPr>
          <p:cNvSpPr txBox="1"/>
          <p:nvPr/>
        </p:nvSpPr>
        <p:spPr>
          <a:xfrm>
            <a:off x="642938" y="1500188"/>
            <a:ext cx="1357312" cy="1190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初診時：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　　　　　　年　　　　　　月</a:t>
            </a:r>
            <a:endParaRPr lang="en-US" altLang="ja-JP">
              <a:latin typeface="ＭＳ Ｐゴシック" panose="020B0600070205080204" pitchFamily="50" charset="-128"/>
            </a:endParaRPr>
          </a:p>
          <a:p>
            <a:pPr algn="r" eaLnBrk="1" hangingPunct="1"/>
            <a:r>
              <a:rPr lang="ja-JP" altLang="en-US">
                <a:latin typeface="ＭＳ Ｐゴシック" panose="020B0600070205080204" pitchFamily="50" charset="-128"/>
              </a:rPr>
              <a:t>日</a:t>
            </a:r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D27AECD-73BA-4031-92AC-3966CC771CD4}"/>
              </a:ext>
            </a:extLst>
          </p:cNvPr>
          <p:cNvSpPr/>
          <p:nvPr/>
        </p:nvSpPr>
        <p:spPr>
          <a:xfrm>
            <a:off x="71438" y="3786188"/>
            <a:ext cx="192881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メインテナンス時：年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月</a:t>
            </a:r>
            <a:endParaRPr lang="en-US" altLang="ja-JP" dirty="0">
              <a:latin typeface="+mj-ea"/>
              <a:ea typeface="+mj-e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latin typeface="+mj-ea"/>
                <a:ea typeface="+mj-ea"/>
              </a:rPr>
              <a:t>　　　日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6A37AB9-1A64-4773-8BB9-376B6C7FB411}"/>
              </a:ext>
            </a:extLst>
          </p:cNvPr>
          <p:cNvSpPr/>
          <p:nvPr/>
        </p:nvSpPr>
        <p:spPr>
          <a:xfrm>
            <a:off x="71438" y="6357938"/>
            <a:ext cx="6253162" cy="3968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症例番号：　　　　　　申請者氏名：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1107</Words>
  <Application>Microsoft Office PowerPoint</Application>
  <PresentationFormat>35mm スライド</PresentationFormat>
  <Paragraphs>277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Arial</vt:lpstr>
      <vt:lpstr>ＭＳ Ｐゴシック</vt:lpstr>
      <vt:lpstr>Calibri</vt:lpstr>
      <vt:lpstr>Times New Roman</vt:lpstr>
      <vt:lpstr>HGP創英角ﾎﾟｯﾌﾟ体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Yasushi Furuichi</dc:creator>
  <cp:lastModifiedBy>中村 聡</cp:lastModifiedBy>
  <cp:revision>90</cp:revision>
  <cp:lastPrinted>2010-01-19T07:52:38Z</cp:lastPrinted>
  <dcterms:created xsi:type="dcterms:W3CDTF">2009-10-14T10:02:08Z</dcterms:created>
  <dcterms:modified xsi:type="dcterms:W3CDTF">2021-11-05T05:16:46Z</dcterms:modified>
</cp:coreProperties>
</file>