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0" r:id="rId5"/>
    <p:sldId id="256" r:id="rId6"/>
    <p:sldId id="261" r:id="rId7"/>
    <p:sldId id="271" r:id="rId8"/>
    <p:sldId id="272" r:id="rId9"/>
    <p:sldId id="273" r:id="rId10"/>
    <p:sldId id="274" r:id="rId11"/>
    <p:sldId id="275" r:id="rId12"/>
    <p:sldId id="263" r:id="rId13"/>
  </p:sldIdLst>
  <p:sldSz cx="10287000" cy="6858000" type="35mm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F8C7"/>
    <a:srgbClr val="D1FBD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市川 歩香" userId="f79a74a9-b6c9-462e-86b1-60ce9c4c9097" providerId="ADAL" clId="{01299041-96D1-478E-93D9-20EEA842B1AC}"/>
    <pc:docChg chg="modSld">
      <pc:chgData name="市川 歩香" userId="f79a74a9-b6c9-462e-86b1-60ce9c4c9097" providerId="ADAL" clId="{01299041-96D1-478E-93D9-20EEA842B1AC}" dt="2022-03-30T01:44:24.194" v="32"/>
      <pc:docMkLst>
        <pc:docMk/>
      </pc:docMkLst>
      <pc:sldChg chg="modSp mod">
        <pc:chgData name="市川 歩香" userId="f79a74a9-b6c9-462e-86b1-60ce9c4c9097" providerId="ADAL" clId="{01299041-96D1-478E-93D9-20EEA842B1AC}" dt="2022-03-30T01:39:53.305" v="15" actId="207"/>
        <pc:sldMkLst>
          <pc:docMk/>
          <pc:sldMk cId="0" sldId="270"/>
        </pc:sldMkLst>
        <pc:spChg chg="mod">
          <ac:chgData name="市川 歩香" userId="f79a74a9-b6c9-462e-86b1-60ce9c4c9097" providerId="ADAL" clId="{01299041-96D1-478E-93D9-20EEA842B1AC}" dt="2022-03-30T01:39:53.305" v="15" actId="207"/>
          <ac:spMkLst>
            <pc:docMk/>
            <pc:sldMk cId="0" sldId="270"/>
            <ac:spMk id="7" creationId="{5DC19F31-EEBF-4C5A-9094-FB36505A8CEB}"/>
          </ac:spMkLst>
        </pc:spChg>
        <pc:spChg chg="mod">
          <ac:chgData name="市川 歩香" userId="f79a74a9-b6c9-462e-86b1-60ce9c4c9097" providerId="ADAL" clId="{01299041-96D1-478E-93D9-20EEA842B1AC}" dt="2022-03-30T01:38:35.983" v="10" actId="207"/>
          <ac:spMkLst>
            <pc:docMk/>
            <pc:sldMk cId="0" sldId="270"/>
            <ac:spMk id="3074" creationId="{2E8F7E46-D0B2-4BCE-9E45-A991633C037A}"/>
          </ac:spMkLst>
        </pc:spChg>
      </pc:sldChg>
      <pc:sldChg chg="modSp mod">
        <pc:chgData name="市川 歩香" userId="f79a74a9-b6c9-462e-86b1-60ce9c4c9097" providerId="ADAL" clId="{01299041-96D1-478E-93D9-20EEA842B1AC}" dt="2022-03-30T01:44:24.194" v="32"/>
        <pc:sldMkLst>
          <pc:docMk/>
          <pc:sldMk cId="3321046494" sldId="274"/>
        </pc:sldMkLst>
        <pc:spChg chg="mod">
          <ac:chgData name="市川 歩香" userId="f79a74a9-b6c9-462e-86b1-60ce9c4c9097" providerId="ADAL" clId="{01299041-96D1-478E-93D9-20EEA842B1AC}" dt="2022-03-30T01:44:24.194" v="32"/>
          <ac:spMkLst>
            <pc:docMk/>
            <pc:sldMk cId="3321046494" sldId="274"/>
            <ac:spMk id="5" creationId="{067A9A43-6BB1-4DC2-A130-37D6A1E33E67}"/>
          </ac:spMkLst>
        </pc:spChg>
      </pc:sldChg>
      <pc:sldChg chg="modSp mod">
        <pc:chgData name="市川 歩香" userId="f79a74a9-b6c9-462e-86b1-60ce9c4c9097" providerId="ADAL" clId="{01299041-96D1-478E-93D9-20EEA842B1AC}" dt="2022-03-30T01:43:33.015" v="30" actId="255"/>
        <pc:sldMkLst>
          <pc:docMk/>
          <pc:sldMk cId="1023110652" sldId="275"/>
        </pc:sldMkLst>
        <pc:spChg chg="mod">
          <ac:chgData name="市川 歩香" userId="f79a74a9-b6c9-462e-86b1-60ce9c4c9097" providerId="ADAL" clId="{01299041-96D1-478E-93D9-20EEA842B1AC}" dt="2022-03-30T01:43:33.015" v="30" actId="255"/>
          <ac:spMkLst>
            <pc:docMk/>
            <pc:sldMk cId="1023110652" sldId="275"/>
            <ac:spMk id="5" creationId="{067A9A43-6BB1-4DC2-A130-37D6A1E33E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CFC483B-F364-40DC-ADB5-90143F9047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756D243-2B4B-45AD-ADB8-C5864D38DC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D1A31B-A063-480F-A648-DAE569AA2BD2}" type="datetimeFigureOut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B5EFD4A-9502-42B0-B6E3-CCEE661EED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739775"/>
            <a:ext cx="55483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FCB8C26-0D2D-4B14-9BDD-83CA36FFE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0A1A7B5-B9EB-41A6-965E-FC34C51D93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7BD6A64-3D54-4DFE-90D6-5800A1FF35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109FAB2-AB8A-494B-8A4E-A13A82A59B1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B1F378-5907-465B-B417-CAE27400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E756-162A-4884-B808-B3705DAFF381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2BCE06-784E-4A31-A206-F68827FA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8A5FB02-B6EF-44B3-893A-1E22F195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B5A11-AF87-4A9B-AB09-C12042FCD4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6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4C28D5-6D4F-4E8B-92F3-AB2C69C9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56D8-E175-4996-A84B-F025E4E52F83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6067E8E-E5FF-4A7C-8A38-16CC7225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ADE0F5-30D5-4EA3-ABC9-8C2B73371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D30A-FC2C-4F4F-B9D3-484F5121C8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251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3DF93F-F800-47FD-A12E-7438EF5E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EE07C-F897-4BC2-811F-482C6E7C3306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66BB39-762A-4D65-BEDD-F4F71F84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712059-FA17-4606-8393-E0D128A6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0293-9133-468E-8B43-201FBB166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638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68DA57-5A2F-41D2-AE6C-E718C443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2B392-2D31-4319-AE86-79DD73F27729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2C789C-5CE5-46AB-AF35-625161B2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36727A-9A9D-4BDB-92D5-13D824A5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03FD-2439-475C-B88D-DAD74714E8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853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55B4C9-DA47-451C-9ECF-771FE110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C61B-A605-4C9A-8E95-E87B89036ADB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3E6A854-C2A4-4666-9503-3A2CF7EC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F98AC6-BCDD-4C9C-9C60-F59F3C81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2E1AB-1B65-4606-8AD1-8890C64002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87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40737F7-BD73-4BE9-8EEF-8D7DCB50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6277B-46EA-4A85-81ED-EFCFA1D3CABF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5474205-F6BD-41D6-A868-65F49CE7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08EC48-4734-4B84-B8DA-3ED7DDB0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3725-A47A-4B20-821F-5B00254674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80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E87F736-0821-4C7A-87CE-4FA20B43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BF47-2182-47BB-9BE2-0F87020135EE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9D4AC35-6FDD-4B53-9AD4-CFF2EE0B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87C07BC-841B-4664-9D79-4C94C5E4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3258-13EE-43E3-B061-472558C00F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902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E8ED79F-71D1-46BE-841B-3E5F4DA8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FE21-905A-4224-B266-A85E083C70F5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F404C29-7C94-41F3-A67D-AC50268A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F38696D-CD3D-4687-83D6-72C9F9E9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A8332-7521-4869-9D9B-F2039035C7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754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6C9E5F0-0F4F-4FCC-B323-901C4735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D8B6-2539-45F7-97D3-F9EDEA503099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B2B786F-F446-4A74-8519-021A07A2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B16606-DA6A-464A-85F7-3D11B077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AFC31-C727-44B0-97E3-B3AF2CAB83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581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78561B9-D6F3-49BC-BF09-4A95A3CDC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D0FF-7103-4ABC-BC45-6EF200150189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59F1ACB-36D9-4232-9CA9-8F71A762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559C6F7-D4E4-4D46-B5A5-D92F7224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37DB-A7B2-44AF-BC26-19156C5998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30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5480760-0C66-4CF0-8C3E-A4330B78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86E47-1D6A-4679-B89A-8C734E47EBE8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226726F-5AF5-48A5-9A05-1CD0D9D0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0240028-B05F-4C2D-9E40-3A07B61C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DF48D-CFCE-4806-8F7B-411EB6FBF6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62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36D1725-D352-4217-B812-C25BE70F91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4302DE6-C88C-444B-90A7-846DFCF687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4BFE0C-94AA-4719-81EE-9BC5E5D87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73DB714-EBB8-445A-84A1-94BD40A0F29B}" type="datetime1">
              <a:rPr lang="ja-JP" altLang="en-US"/>
              <a:pPr>
                <a:defRPr/>
              </a:pPr>
              <a:t>2022/3/30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AA6169-3AD8-4101-A634-E7DDEF500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4725" y="6356350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申請者：○○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3FEFB28-89C2-4F50-967D-C18F2DBB9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2350" y="6356350"/>
            <a:ext cx="2400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459B20-1E30-4003-8B47-35890D793A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>
            <a:extLst>
              <a:ext uri="{FF2B5EF4-FFF2-40B4-BE49-F238E27FC236}">
                <a16:creationId xmlns:a16="http://schemas.microsoft.com/office/drawing/2014/main" id="{2E8F7E46-D0B2-4BCE-9E45-A991633C0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455613"/>
            <a:ext cx="957580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ＭＳ Ｐゴシック" panose="020B0600070205080204" pitchFamily="50" charset="-128"/>
              </a:rPr>
              <a:t>認定歯科衛生士試験　「症例提出用テンプレート」　利用に関する留意点（</a:t>
            </a:r>
            <a:r>
              <a:rPr lang="en-US" altLang="ja-JP" sz="2800" dirty="0">
                <a:latin typeface="ＭＳ Ｐゴシック" panose="020B0600070205080204" pitchFamily="50" charset="-128"/>
              </a:rPr>
              <a:t>2022.4.1update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793686-528A-4E0B-B27F-EB1E025D8E56}"/>
              </a:ext>
            </a:extLst>
          </p:cNvPr>
          <p:cNvSpPr txBox="1"/>
          <p:nvPr/>
        </p:nvSpPr>
        <p:spPr>
          <a:xfrm>
            <a:off x="679450" y="1581150"/>
            <a:ext cx="90725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テンプレートの ページ ２、３、４ の提出は必須です。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5A6EBF-BCFC-43FC-984F-5C79DD12D03A}"/>
              </a:ext>
            </a:extLst>
          </p:cNvPr>
          <p:cNvSpPr txBox="1"/>
          <p:nvPr/>
        </p:nvSpPr>
        <p:spPr>
          <a:xfrm>
            <a:off x="679450" y="2300288"/>
            <a:ext cx="90725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各ページに薄緑で書かれた要領に沿って作成してください。　</a:t>
            </a:r>
          </a:p>
        </p:txBody>
      </p:sp>
      <p:sp>
        <p:nvSpPr>
          <p:cNvPr id="3077" name="テキスト ボックス 9">
            <a:extLst>
              <a:ext uri="{FF2B5EF4-FFF2-40B4-BE49-F238E27FC236}">
                <a16:creationId xmlns:a16="http://schemas.microsoft.com/office/drawing/2014/main" id="{69539017-66BE-4D9E-B6AF-1B54C774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3028950"/>
            <a:ext cx="9001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●　提出の際は、各ページに薄緑で書かれた要領とこのページ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　　 ならびに未使用のページを削除してください。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B01CAF-2DC4-4411-A51B-5ECC3A6F7EF2}"/>
              </a:ext>
            </a:extLst>
          </p:cNvPr>
          <p:cNvSpPr txBox="1"/>
          <p:nvPr/>
        </p:nvSpPr>
        <p:spPr>
          <a:xfrm>
            <a:off x="679450" y="4004469"/>
            <a:ext cx="907256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j-ea"/>
                <a:ea typeface="+mj-ea"/>
              </a:rPr>
              <a:t>●　義歯装着症例に関しては、義歯未装着の写真に加えて、</a:t>
            </a:r>
            <a:endParaRPr lang="en-US" altLang="ja-JP" sz="2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400" dirty="0">
                <a:latin typeface="+mj-ea"/>
                <a:ea typeface="+mj-ea"/>
              </a:rPr>
              <a:t>　</a:t>
            </a:r>
            <a:r>
              <a:rPr lang="ja-JP" altLang="en-US" sz="2400" dirty="0">
                <a:latin typeface="+mj-ea"/>
                <a:ea typeface="+mj-ea"/>
              </a:rPr>
              <a:t>　装着時の写真を加えてください（テンプレート５、６）。　</a:t>
            </a: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5DC19F31-EEBF-4C5A-9094-FB36505A8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" y="4834731"/>
            <a:ext cx="90011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273050" indent="-273050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ＭＳ Ｐゴシック" panose="020B0600070205080204" pitchFamily="50" charset="-128"/>
              </a:rPr>
              <a:t>●　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すべての症例において、全顎エックス線写真（デンタル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10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枚法（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14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枚法）もしくはパノラマエックス線写真）を添付すること。添付する全顎エックス線写真は、初診時と最新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SPT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時の２つの時点での提出とする。ただし、初診がエックス線写真義務化のルールを案内した時期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令和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3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（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2021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）年秋季学術大会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)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より前の場合などは提出できない理由を記載すること。</a:t>
            </a:r>
            <a:endParaRPr lang="ja-JP" altLang="en-US" sz="2400" strike="sngStrike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3">
            <a:extLst>
              <a:ext uri="{FF2B5EF4-FFF2-40B4-BE49-F238E27FC236}">
                <a16:creationId xmlns:a16="http://schemas.microsoft.com/office/drawing/2014/main" id="{4BDEF31D-0531-402C-B5DC-744922FBD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1452563"/>
            <a:ext cx="9501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◆　症例</a:t>
            </a:r>
            <a:r>
              <a:rPr lang="en-US" altLang="ja-JP" sz="2400" dirty="0"/>
              <a:t>No.</a:t>
            </a:r>
            <a:r>
              <a:rPr lang="ja-JP" altLang="en-US" sz="2400" dirty="0"/>
              <a:t>〇： ○○○○年○○月○○日生、初診時○○才、○性　</a:t>
            </a:r>
          </a:p>
        </p:txBody>
      </p:sp>
      <p:sp>
        <p:nvSpPr>
          <p:cNvPr id="4099" name="テキスト ボックス 5">
            <a:extLst>
              <a:ext uri="{FF2B5EF4-FFF2-40B4-BE49-F238E27FC236}">
                <a16:creationId xmlns:a16="http://schemas.microsoft.com/office/drawing/2014/main" id="{03620D52-1F61-41FE-A3A7-4E0FDCEE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2246313"/>
            <a:ext cx="8572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◆　初診時：○○○○年○○月○○日　</a:t>
            </a:r>
          </a:p>
        </p:txBody>
      </p:sp>
      <p:sp>
        <p:nvSpPr>
          <p:cNvPr id="4100" name="テキスト ボックス 6">
            <a:extLst>
              <a:ext uri="{FF2B5EF4-FFF2-40B4-BE49-F238E27FC236}">
                <a16:creationId xmlns:a16="http://schemas.microsoft.com/office/drawing/2014/main" id="{EF1FEEF7-92D9-4E0B-A59B-68BE186C0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3763963"/>
            <a:ext cx="857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◆　最新メインテナンスまたは</a:t>
            </a:r>
            <a:r>
              <a:rPr lang="en-US" altLang="ja-JP" sz="2400"/>
              <a:t>SPT</a:t>
            </a:r>
            <a:r>
              <a:rPr lang="ja-JP" altLang="en-US" sz="2400"/>
              <a:t>時：○○○○年○○月○○日　</a:t>
            </a: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0719B8F9-A4FB-4AC8-8EBF-329478516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申請者氏名：○○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920CAF-B207-45F2-85D9-D873EDB6B865}"/>
              </a:ext>
            </a:extLst>
          </p:cNvPr>
          <p:cNvSpPr txBox="1"/>
          <p:nvPr/>
        </p:nvSpPr>
        <p:spPr>
          <a:xfrm>
            <a:off x="1687513" y="476250"/>
            <a:ext cx="7056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  <a:ea typeface="+mj-ea"/>
              </a:rPr>
              <a:t>認定歯科衛生士試験　提出症例視覚資料　</a:t>
            </a:r>
          </a:p>
        </p:txBody>
      </p:sp>
      <p:sp>
        <p:nvSpPr>
          <p:cNvPr id="4103" name="テキスト ボックス 6">
            <a:extLst>
              <a:ext uri="{FF2B5EF4-FFF2-40B4-BE49-F238E27FC236}">
                <a16:creationId xmlns:a16="http://schemas.microsoft.com/office/drawing/2014/main" id="{196A0FA8-2A0A-4876-B144-E01729232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2963863"/>
            <a:ext cx="857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◆　メインテナンスまたは</a:t>
            </a:r>
            <a:r>
              <a:rPr lang="en-US" altLang="ja-JP" sz="2400"/>
              <a:t>SPT</a:t>
            </a:r>
            <a:r>
              <a:rPr lang="ja-JP" altLang="en-US" sz="2400"/>
              <a:t>移行時：○○○○年○○月○○日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DF1F18-EDFB-4FA1-8C4B-8A8F3611F354}"/>
              </a:ext>
            </a:extLst>
          </p:cNvPr>
          <p:cNvSpPr/>
          <p:nvPr/>
        </p:nvSpPr>
        <p:spPr>
          <a:xfrm>
            <a:off x="147161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08959E-96F3-4EF6-A697-84F2AA7F241D}"/>
              </a:ext>
            </a:extLst>
          </p:cNvPr>
          <p:cNvSpPr/>
          <p:nvPr/>
        </p:nvSpPr>
        <p:spPr>
          <a:xfrm>
            <a:off x="4000500" y="608013"/>
            <a:ext cx="2347913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538B09-3B93-4F2F-9C51-2609553B052A}"/>
              </a:ext>
            </a:extLst>
          </p:cNvPr>
          <p:cNvSpPr/>
          <p:nvPr/>
        </p:nvSpPr>
        <p:spPr>
          <a:xfrm>
            <a:off x="6538913" y="608013"/>
            <a:ext cx="2349500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5E081AF-2B9F-4EB4-BD37-32B6C212B635}"/>
              </a:ext>
            </a:extLst>
          </p:cNvPr>
          <p:cNvSpPr/>
          <p:nvPr/>
        </p:nvSpPr>
        <p:spPr>
          <a:xfrm>
            <a:off x="1471613" y="2744788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B9E0FE-F8E6-4608-B4A3-9B155B7C0349}"/>
              </a:ext>
            </a:extLst>
          </p:cNvPr>
          <p:cNvSpPr/>
          <p:nvPr/>
        </p:nvSpPr>
        <p:spPr>
          <a:xfrm>
            <a:off x="4010025" y="2744788"/>
            <a:ext cx="2347913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FAD598-11A3-4E12-B77C-87DDA14268CE}"/>
              </a:ext>
            </a:extLst>
          </p:cNvPr>
          <p:cNvSpPr/>
          <p:nvPr/>
        </p:nvSpPr>
        <p:spPr>
          <a:xfrm>
            <a:off x="6538913" y="2744788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1FDAD8-2BE5-4028-83F1-023C3807FE1E}"/>
              </a:ext>
            </a:extLst>
          </p:cNvPr>
          <p:cNvSpPr/>
          <p:nvPr/>
        </p:nvSpPr>
        <p:spPr>
          <a:xfrm>
            <a:off x="1471613" y="4905375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12944F8-D0BF-48F6-B72F-969C21C7CF5F}"/>
              </a:ext>
            </a:extLst>
          </p:cNvPr>
          <p:cNvSpPr/>
          <p:nvPr/>
        </p:nvSpPr>
        <p:spPr>
          <a:xfrm>
            <a:off x="3990975" y="4905375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46D3465-8502-4510-8E34-1885FA291555}"/>
              </a:ext>
            </a:extLst>
          </p:cNvPr>
          <p:cNvSpPr/>
          <p:nvPr/>
        </p:nvSpPr>
        <p:spPr>
          <a:xfrm>
            <a:off x="6538913" y="4905375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088BCAC-6AC4-4977-AA11-E3FDAC176D28}"/>
              </a:ext>
            </a:extLst>
          </p:cNvPr>
          <p:cNvSpPr/>
          <p:nvPr/>
        </p:nvSpPr>
        <p:spPr>
          <a:xfrm>
            <a:off x="142875" y="238125"/>
            <a:ext cx="37449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5132" name="正方形/長方形 15">
            <a:extLst>
              <a:ext uri="{FF2B5EF4-FFF2-40B4-BE49-F238E27FC236}">
                <a16:creationId xmlns:a16="http://schemas.microsoft.com/office/drawing/2014/main" id="{8378FC8A-1CA5-4B32-AAF3-E8697DD88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4545013"/>
            <a:ext cx="612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最新メインテナンスまたは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5133" name="正方形/長方形 27">
            <a:extLst>
              <a:ext uri="{FF2B5EF4-FFF2-40B4-BE49-F238E27FC236}">
                <a16:creationId xmlns:a16="http://schemas.microsoft.com/office/drawing/2014/main" id="{004AAF6B-EBB9-4650-89E0-81C872B4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5134" name="正方形/長方形 28">
            <a:extLst>
              <a:ext uri="{FF2B5EF4-FFF2-40B4-BE49-F238E27FC236}">
                <a16:creationId xmlns:a16="http://schemas.microsoft.com/office/drawing/2014/main" id="{3AD0BB9F-06CD-45C2-877F-5451D33B0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5135" name="正方形/長方形 29">
            <a:extLst>
              <a:ext uri="{FF2B5EF4-FFF2-40B4-BE49-F238E27FC236}">
                <a16:creationId xmlns:a16="http://schemas.microsoft.com/office/drawing/2014/main" id="{EFF5EC07-C770-48F7-9C82-5094576D7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575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FB89E6D-B6EF-4540-8942-0BF889813D54}"/>
              </a:ext>
            </a:extLst>
          </p:cNvPr>
          <p:cNvSpPr/>
          <p:nvPr/>
        </p:nvSpPr>
        <p:spPr>
          <a:xfrm>
            <a:off x="4367213" y="3805238"/>
            <a:ext cx="1865312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5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5137" name="正方形/長方形 36">
            <a:extLst>
              <a:ext uri="{FF2B5EF4-FFF2-40B4-BE49-F238E27FC236}">
                <a16:creationId xmlns:a16="http://schemas.microsoft.com/office/drawing/2014/main" id="{D19B62A3-E405-4A20-A306-DB3345B96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申請者氏名：○○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40214A8-ECCA-4E10-AE13-37FFBA3282F2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5139" name="正方形/長方形 15">
            <a:extLst>
              <a:ext uri="{FF2B5EF4-FFF2-40B4-BE49-F238E27FC236}">
                <a16:creationId xmlns:a16="http://schemas.microsoft.com/office/drawing/2014/main" id="{E8CAD971-CFF8-4411-BD94-484484D4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2349500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移行時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5140" name="正方形/長方形 28">
            <a:extLst>
              <a:ext uri="{FF2B5EF4-FFF2-40B4-BE49-F238E27FC236}">
                <a16:creationId xmlns:a16="http://schemas.microsoft.com/office/drawing/2014/main" id="{1643E877-3AE5-4559-8478-A377132F9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544512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5141" name="正方形/長方形 28">
            <a:extLst>
              <a:ext uri="{FF2B5EF4-FFF2-40B4-BE49-F238E27FC236}">
                <a16:creationId xmlns:a16="http://schemas.microsoft.com/office/drawing/2014/main" id="{B157CAEF-F155-4123-BC21-FDBB8BCB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3049588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5142" name="正方形/長方形 27">
            <a:extLst>
              <a:ext uri="{FF2B5EF4-FFF2-40B4-BE49-F238E27FC236}">
                <a16:creationId xmlns:a16="http://schemas.microsoft.com/office/drawing/2014/main" id="{2CDBDDE3-B38D-44D0-9828-F2E194938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312102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5143" name="正方形/長方形 27">
            <a:extLst>
              <a:ext uri="{FF2B5EF4-FFF2-40B4-BE49-F238E27FC236}">
                <a16:creationId xmlns:a16="http://schemas.microsoft.com/office/drawing/2014/main" id="{D3E4E044-A928-471C-94BC-7C910CDF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542607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5144" name="正方形/長方形 29">
            <a:extLst>
              <a:ext uri="{FF2B5EF4-FFF2-40B4-BE49-F238E27FC236}">
                <a16:creationId xmlns:a16="http://schemas.microsoft.com/office/drawing/2014/main" id="{86CB8133-798C-4ECB-B037-E0A461F15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3" y="3121025"/>
            <a:ext cx="151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  <p:sp>
        <p:nvSpPr>
          <p:cNvPr id="5145" name="正方形/長方形 29">
            <a:extLst>
              <a:ext uri="{FF2B5EF4-FFF2-40B4-BE49-F238E27FC236}">
                <a16:creationId xmlns:a16="http://schemas.microsoft.com/office/drawing/2014/main" id="{3B18C062-F782-41CF-90A5-2A9481E94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3" y="5426075"/>
            <a:ext cx="151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8328ED-988A-4DA7-B2AE-87489FFC405C}"/>
              </a:ext>
            </a:extLst>
          </p:cNvPr>
          <p:cNvSpPr/>
          <p:nvPr/>
        </p:nvSpPr>
        <p:spPr>
          <a:xfrm>
            <a:off x="192246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C25D819-93DC-4042-915E-4C5C9B74B26E}"/>
              </a:ext>
            </a:extLst>
          </p:cNvPr>
          <p:cNvSpPr/>
          <p:nvPr/>
        </p:nvSpPr>
        <p:spPr>
          <a:xfrm>
            <a:off x="524351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4E8237-F065-4FA2-9AD6-A33D82DBA67E}"/>
              </a:ext>
            </a:extLst>
          </p:cNvPr>
          <p:cNvSpPr/>
          <p:nvPr/>
        </p:nvSpPr>
        <p:spPr>
          <a:xfrm>
            <a:off x="1930400" y="2744788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273465D-EC0B-4BB1-86E7-F92D9DBD41F6}"/>
              </a:ext>
            </a:extLst>
          </p:cNvPr>
          <p:cNvSpPr/>
          <p:nvPr/>
        </p:nvSpPr>
        <p:spPr>
          <a:xfrm>
            <a:off x="5243513" y="2744788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FC9CE11-AC2C-4C17-909B-2E11673BE09F}"/>
              </a:ext>
            </a:extLst>
          </p:cNvPr>
          <p:cNvSpPr/>
          <p:nvPr/>
        </p:nvSpPr>
        <p:spPr>
          <a:xfrm>
            <a:off x="142875" y="238125"/>
            <a:ext cx="37449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</a:p>
        </p:txBody>
      </p:sp>
      <p:sp>
        <p:nvSpPr>
          <p:cNvPr id="6151" name="正方形/長方形 15">
            <a:extLst>
              <a:ext uri="{FF2B5EF4-FFF2-40B4-BE49-F238E27FC236}">
                <a16:creationId xmlns:a16="http://schemas.microsoft.com/office/drawing/2014/main" id="{6E1A2FE5-F9E1-4706-9249-86A1AB1BA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4545013"/>
            <a:ext cx="612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最新メインテナンスまたは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285EBD7-769C-48A1-8CF6-2C8D619DFE6B}"/>
              </a:ext>
            </a:extLst>
          </p:cNvPr>
          <p:cNvSpPr/>
          <p:nvPr/>
        </p:nvSpPr>
        <p:spPr>
          <a:xfrm>
            <a:off x="5438775" y="3805238"/>
            <a:ext cx="186531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5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6153" name="正方形/長方形 36">
            <a:extLst>
              <a:ext uri="{FF2B5EF4-FFF2-40B4-BE49-F238E27FC236}">
                <a16:creationId xmlns:a16="http://schemas.microsoft.com/office/drawing/2014/main" id="{85F51E1C-5F63-49B8-86FA-B3C1249C8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申請者氏名：○○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104B7E8-4BD0-4217-BE1A-7488DF72D43E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6155" name="正方形/長方形 15">
            <a:extLst>
              <a:ext uri="{FF2B5EF4-FFF2-40B4-BE49-F238E27FC236}">
                <a16:creationId xmlns:a16="http://schemas.microsoft.com/office/drawing/2014/main" id="{50064319-03CC-4E07-BEA0-DB7B8F847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2349500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移行時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61D23FE-A836-4EB3-B4A4-5C57A8FFC8A6}"/>
              </a:ext>
            </a:extLst>
          </p:cNvPr>
          <p:cNvSpPr/>
          <p:nvPr/>
        </p:nvSpPr>
        <p:spPr>
          <a:xfrm>
            <a:off x="2365375" y="960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A42FEB9-DBBC-4283-BEB7-4BF3E8CA30FE}"/>
              </a:ext>
            </a:extLst>
          </p:cNvPr>
          <p:cNvSpPr/>
          <p:nvPr/>
        </p:nvSpPr>
        <p:spPr>
          <a:xfrm>
            <a:off x="5738813" y="9810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51D059C-2BC3-4893-8DE2-D88AFB99E804}"/>
              </a:ext>
            </a:extLst>
          </p:cNvPr>
          <p:cNvSpPr/>
          <p:nvPr/>
        </p:nvSpPr>
        <p:spPr>
          <a:xfrm>
            <a:off x="5791200" y="304958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B826B4D-5E8D-4963-BAD6-284BB575981D}"/>
              </a:ext>
            </a:extLst>
          </p:cNvPr>
          <p:cNvSpPr/>
          <p:nvPr/>
        </p:nvSpPr>
        <p:spPr>
          <a:xfrm>
            <a:off x="2335213" y="314166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D360B59-2FD5-4643-A865-3ED8CFAE722A}"/>
              </a:ext>
            </a:extLst>
          </p:cNvPr>
          <p:cNvSpPr/>
          <p:nvPr/>
        </p:nvSpPr>
        <p:spPr>
          <a:xfrm>
            <a:off x="1903413" y="4965700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922BFC5-F96E-4C4E-9A0E-2E66649D36B1}"/>
              </a:ext>
            </a:extLst>
          </p:cNvPr>
          <p:cNvSpPr/>
          <p:nvPr/>
        </p:nvSpPr>
        <p:spPr>
          <a:xfrm>
            <a:off x="5224463" y="4965700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092D104-35BE-476A-A717-76B3E3CBA902}"/>
              </a:ext>
            </a:extLst>
          </p:cNvPr>
          <p:cNvSpPr/>
          <p:nvPr/>
        </p:nvSpPr>
        <p:spPr>
          <a:xfrm>
            <a:off x="2346325" y="53165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08E0829-3760-4360-9967-9138EC3BAAD0}"/>
              </a:ext>
            </a:extLst>
          </p:cNvPr>
          <p:cNvSpPr/>
          <p:nvPr/>
        </p:nvSpPr>
        <p:spPr>
          <a:xfrm>
            <a:off x="5719763" y="53371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0FEC4F1-9DCD-4D60-A0D5-CA55AFEA0FFF}"/>
              </a:ext>
            </a:extLst>
          </p:cNvPr>
          <p:cNvSpPr/>
          <p:nvPr/>
        </p:nvSpPr>
        <p:spPr>
          <a:xfrm>
            <a:off x="147161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CECB9B-EE77-4EB4-B319-DF04BE391782}"/>
              </a:ext>
            </a:extLst>
          </p:cNvPr>
          <p:cNvSpPr/>
          <p:nvPr/>
        </p:nvSpPr>
        <p:spPr>
          <a:xfrm>
            <a:off x="4000500" y="608013"/>
            <a:ext cx="2347913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AC156E-F781-4352-A8D0-3A7F10F0B36B}"/>
              </a:ext>
            </a:extLst>
          </p:cNvPr>
          <p:cNvSpPr/>
          <p:nvPr/>
        </p:nvSpPr>
        <p:spPr>
          <a:xfrm>
            <a:off x="6538913" y="608013"/>
            <a:ext cx="2349500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09D94D-C1A9-464E-9B6A-CD9327CCC8B0}"/>
              </a:ext>
            </a:extLst>
          </p:cNvPr>
          <p:cNvSpPr/>
          <p:nvPr/>
        </p:nvSpPr>
        <p:spPr>
          <a:xfrm>
            <a:off x="1471613" y="2744788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329A40-997C-4D85-9C78-764760CF85CD}"/>
              </a:ext>
            </a:extLst>
          </p:cNvPr>
          <p:cNvSpPr/>
          <p:nvPr/>
        </p:nvSpPr>
        <p:spPr>
          <a:xfrm>
            <a:off x="4010025" y="2744788"/>
            <a:ext cx="2347913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F5213A-89CE-407C-BC6B-EF97CDF57EED}"/>
              </a:ext>
            </a:extLst>
          </p:cNvPr>
          <p:cNvSpPr/>
          <p:nvPr/>
        </p:nvSpPr>
        <p:spPr>
          <a:xfrm>
            <a:off x="6538913" y="2744788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176C50C-DA6D-444E-A8E1-1EA7591BC8BB}"/>
              </a:ext>
            </a:extLst>
          </p:cNvPr>
          <p:cNvSpPr/>
          <p:nvPr/>
        </p:nvSpPr>
        <p:spPr>
          <a:xfrm>
            <a:off x="1471613" y="4905375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7E10E4-FC23-4D82-B64E-75DD84AE6427}"/>
              </a:ext>
            </a:extLst>
          </p:cNvPr>
          <p:cNvSpPr/>
          <p:nvPr/>
        </p:nvSpPr>
        <p:spPr>
          <a:xfrm>
            <a:off x="3990975" y="4905375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C7DE381-74D6-453C-BC7F-6AE77947F7EF}"/>
              </a:ext>
            </a:extLst>
          </p:cNvPr>
          <p:cNvSpPr/>
          <p:nvPr/>
        </p:nvSpPr>
        <p:spPr>
          <a:xfrm>
            <a:off x="6538913" y="4905375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DE62745-0DC7-4AF2-9200-F73C108190E7}"/>
              </a:ext>
            </a:extLst>
          </p:cNvPr>
          <p:cNvSpPr/>
          <p:nvPr/>
        </p:nvSpPr>
        <p:spPr>
          <a:xfrm>
            <a:off x="142875" y="238125"/>
            <a:ext cx="57213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（義歯装着時）</a:t>
            </a:r>
          </a:p>
        </p:txBody>
      </p:sp>
      <p:sp>
        <p:nvSpPr>
          <p:cNvPr id="7180" name="正方形/長方形 15">
            <a:extLst>
              <a:ext uri="{FF2B5EF4-FFF2-40B4-BE49-F238E27FC236}">
                <a16:creationId xmlns:a16="http://schemas.microsoft.com/office/drawing/2014/main" id="{6652F952-DD84-4899-A0AD-E6BB30AC7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4545013"/>
            <a:ext cx="756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最新メインテナンスまたは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  <a:r>
              <a:rPr lang="ja-JP" altLang="en-US" sz="1800">
                <a:latin typeface="Arial" panose="020B0604020202020204" pitchFamily="34" charset="0"/>
              </a:rPr>
              <a:t>（義歯装着時）</a:t>
            </a:r>
          </a:p>
        </p:txBody>
      </p:sp>
      <p:sp>
        <p:nvSpPr>
          <p:cNvPr id="7181" name="正方形/長方形 27">
            <a:extLst>
              <a:ext uri="{FF2B5EF4-FFF2-40B4-BE49-F238E27FC236}">
                <a16:creationId xmlns:a16="http://schemas.microsoft.com/office/drawing/2014/main" id="{EDDA4B33-2CE6-4922-BC9E-D1508DCDA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7182" name="正方形/長方形 28">
            <a:extLst>
              <a:ext uri="{FF2B5EF4-FFF2-40B4-BE49-F238E27FC236}">
                <a16:creationId xmlns:a16="http://schemas.microsoft.com/office/drawing/2014/main" id="{0E72F172-8205-4A92-886D-A8797E1C4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7183" name="正方形/長方形 29">
            <a:extLst>
              <a:ext uri="{FF2B5EF4-FFF2-40B4-BE49-F238E27FC236}">
                <a16:creationId xmlns:a16="http://schemas.microsoft.com/office/drawing/2014/main" id="{01A18871-6196-49D8-BC47-998DCB854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3575" y="965200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7010113-4CE3-41F2-B9D2-37B7028ED806}"/>
              </a:ext>
            </a:extLst>
          </p:cNvPr>
          <p:cNvSpPr/>
          <p:nvPr/>
        </p:nvSpPr>
        <p:spPr>
          <a:xfrm>
            <a:off x="4367213" y="3805238"/>
            <a:ext cx="1865312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5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7185" name="正方形/長方形 36">
            <a:extLst>
              <a:ext uri="{FF2B5EF4-FFF2-40B4-BE49-F238E27FC236}">
                <a16:creationId xmlns:a16="http://schemas.microsoft.com/office/drawing/2014/main" id="{809596AB-6CDA-4D8C-9124-8040EAB1B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申請者氏名：○○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29FBD81-221A-413C-8C62-EE1571B30FEE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7187" name="正方形/長方形 15">
            <a:extLst>
              <a:ext uri="{FF2B5EF4-FFF2-40B4-BE49-F238E27FC236}">
                <a16:creationId xmlns:a16="http://schemas.microsoft.com/office/drawing/2014/main" id="{4584C057-5566-4350-A42D-72EBC50C2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2349500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移行時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  <a:r>
              <a:rPr lang="ja-JP" altLang="en-US" sz="1800">
                <a:latin typeface="Arial" panose="020B0604020202020204" pitchFamily="34" charset="0"/>
              </a:rPr>
              <a:t>（義歯装着時）</a:t>
            </a:r>
            <a:endParaRPr lang="ja-JP" altLang="en-US" sz="1800">
              <a:latin typeface="ＭＳ Ｐゴシック" panose="020B0600070205080204" pitchFamily="50" charset="-128"/>
            </a:endParaRPr>
          </a:p>
        </p:txBody>
      </p:sp>
      <p:sp>
        <p:nvSpPr>
          <p:cNvPr id="7188" name="正方形/長方形 28">
            <a:extLst>
              <a:ext uri="{FF2B5EF4-FFF2-40B4-BE49-F238E27FC236}">
                <a16:creationId xmlns:a16="http://schemas.microsoft.com/office/drawing/2014/main" id="{AD880797-E62A-4FD4-8460-5B8D2B6FE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544512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7189" name="正方形/長方形 28">
            <a:extLst>
              <a:ext uri="{FF2B5EF4-FFF2-40B4-BE49-F238E27FC236}">
                <a16:creationId xmlns:a16="http://schemas.microsoft.com/office/drawing/2014/main" id="{6A5CC464-236B-4ED0-A167-D93299992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3049588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正面観</a:t>
            </a:r>
          </a:p>
        </p:txBody>
      </p:sp>
      <p:sp>
        <p:nvSpPr>
          <p:cNvPr id="7190" name="正方形/長方形 27">
            <a:extLst>
              <a:ext uri="{FF2B5EF4-FFF2-40B4-BE49-F238E27FC236}">
                <a16:creationId xmlns:a16="http://schemas.microsoft.com/office/drawing/2014/main" id="{D68CCD0A-2E28-4073-9672-F3D5658C0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312102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7191" name="正方形/長方形 27">
            <a:extLst>
              <a:ext uri="{FF2B5EF4-FFF2-40B4-BE49-F238E27FC236}">
                <a16:creationId xmlns:a16="http://schemas.microsoft.com/office/drawing/2014/main" id="{ACB292BC-40AC-4C75-BAE7-C03DB8ECB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3413" y="5426075"/>
            <a:ext cx="1514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右側面観</a:t>
            </a:r>
          </a:p>
        </p:txBody>
      </p:sp>
      <p:sp>
        <p:nvSpPr>
          <p:cNvPr id="7192" name="正方形/長方形 29">
            <a:extLst>
              <a:ext uri="{FF2B5EF4-FFF2-40B4-BE49-F238E27FC236}">
                <a16:creationId xmlns:a16="http://schemas.microsoft.com/office/drawing/2014/main" id="{6E5052B6-B1EE-4664-AC2A-9372ADA5A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3" y="3121025"/>
            <a:ext cx="151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  <p:sp>
        <p:nvSpPr>
          <p:cNvPr id="7193" name="正方形/長方形 29">
            <a:extLst>
              <a:ext uri="{FF2B5EF4-FFF2-40B4-BE49-F238E27FC236}">
                <a16:creationId xmlns:a16="http://schemas.microsoft.com/office/drawing/2014/main" id="{22ED3EFF-51C0-40AE-A6AB-37E14F78D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163" y="5426075"/>
            <a:ext cx="1516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口腔内写真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左側面観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CD9733-8446-4A2C-ABCA-BC347D7FAD64}"/>
              </a:ext>
            </a:extLst>
          </p:cNvPr>
          <p:cNvSpPr/>
          <p:nvPr/>
        </p:nvSpPr>
        <p:spPr>
          <a:xfrm>
            <a:off x="192246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C0193BA-301B-4F87-A14E-F15CF1903852}"/>
              </a:ext>
            </a:extLst>
          </p:cNvPr>
          <p:cNvSpPr/>
          <p:nvPr/>
        </p:nvSpPr>
        <p:spPr>
          <a:xfrm>
            <a:off x="5243513" y="608013"/>
            <a:ext cx="2347912" cy="163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25EAD6-205F-44EE-B5A6-C587FE7D2019}"/>
              </a:ext>
            </a:extLst>
          </p:cNvPr>
          <p:cNvSpPr/>
          <p:nvPr/>
        </p:nvSpPr>
        <p:spPr>
          <a:xfrm>
            <a:off x="1930400" y="2744788"/>
            <a:ext cx="2349500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8D8DF9-B022-4752-9F87-8A42DDFEAA2F}"/>
              </a:ext>
            </a:extLst>
          </p:cNvPr>
          <p:cNvSpPr/>
          <p:nvPr/>
        </p:nvSpPr>
        <p:spPr>
          <a:xfrm>
            <a:off x="5243513" y="2744788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A7307AB-9E2D-4CCF-A3B8-BBACDA219E9E}"/>
              </a:ext>
            </a:extLst>
          </p:cNvPr>
          <p:cNvSpPr/>
          <p:nvPr/>
        </p:nvSpPr>
        <p:spPr>
          <a:xfrm>
            <a:off x="142875" y="238125"/>
            <a:ext cx="53609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初診時：○○○○年○○月○○日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（義歯装着時）</a:t>
            </a:r>
          </a:p>
        </p:txBody>
      </p:sp>
      <p:sp>
        <p:nvSpPr>
          <p:cNvPr id="8199" name="正方形/長方形 15">
            <a:extLst>
              <a:ext uri="{FF2B5EF4-FFF2-40B4-BE49-F238E27FC236}">
                <a16:creationId xmlns:a16="http://schemas.microsoft.com/office/drawing/2014/main" id="{6DAE278C-0D51-442A-9BCE-0C05652C9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4545013"/>
            <a:ext cx="770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最新メインテナンスまたは</a:t>
            </a:r>
            <a:r>
              <a:rPr lang="en-US" altLang="ja-JP" sz="1800" dirty="0"/>
              <a:t>SPT</a:t>
            </a:r>
            <a:r>
              <a:rPr lang="ja-JP" altLang="en-US" sz="1800" dirty="0"/>
              <a:t>時</a:t>
            </a:r>
            <a:r>
              <a:rPr lang="ja-JP" altLang="en-US" sz="1800" dirty="0">
                <a:latin typeface="ＭＳ Ｐゴシック" panose="020B0600070205080204" pitchFamily="50" charset="-128"/>
              </a:rPr>
              <a:t>：○○○○年○○月○○日</a:t>
            </a:r>
            <a:r>
              <a:rPr lang="ja-JP" altLang="en-US" sz="1800" dirty="0">
                <a:latin typeface="Arial" panose="020B0604020202020204" pitchFamily="34" charset="0"/>
              </a:rPr>
              <a:t>（義歯装着時）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827385A-30DE-47A3-B621-8EFE2D987387}"/>
              </a:ext>
            </a:extLst>
          </p:cNvPr>
          <p:cNvSpPr/>
          <p:nvPr/>
        </p:nvSpPr>
        <p:spPr>
          <a:xfrm>
            <a:off x="5438775" y="3805238"/>
            <a:ext cx="186531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latin typeface="+mj-ea"/>
                <a:ea typeface="+mj-ea"/>
              </a:rPr>
              <a:t>サイズ：高さ </a:t>
            </a:r>
            <a:r>
              <a:rPr lang="en-US" altLang="ja-JP" sz="1600" dirty="0">
                <a:latin typeface="+mj-ea"/>
                <a:ea typeface="+mj-ea"/>
              </a:rPr>
              <a:t>5 </a:t>
            </a:r>
            <a:r>
              <a:rPr lang="ja-JP" altLang="en-US" sz="1600" dirty="0">
                <a:latin typeface="+mj-ea"/>
                <a:ea typeface="+mj-ea"/>
              </a:rPr>
              <a:t>ｃｍ</a:t>
            </a:r>
          </a:p>
        </p:txBody>
      </p:sp>
      <p:sp>
        <p:nvSpPr>
          <p:cNvPr id="8201" name="正方形/長方形 36">
            <a:extLst>
              <a:ext uri="{FF2B5EF4-FFF2-40B4-BE49-F238E27FC236}">
                <a16:creationId xmlns:a16="http://schemas.microsoft.com/office/drawing/2014/main" id="{21E5DC76-7D64-4E1A-AC3F-8AF3B0D35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申請者氏名：○○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51B89AD-5760-404D-9AF3-435DA33B8F91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8203" name="正方形/長方形 15">
            <a:extLst>
              <a:ext uri="{FF2B5EF4-FFF2-40B4-BE49-F238E27FC236}">
                <a16:creationId xmlns:a16="http://schemas.microsoft.com/office/drawing/2014/main" id="{98556410-2FFB-4E46-9644-81B306EEA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2349500"/>
            <a:ext cx="7991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メインテナンスまたは</a:t>
            </a:r>
            <a:r>
              <a:rPr lang="en-US" altLang="ja-JP" sz="1800"/>
              <a:t>SPT</a:t>
            </a:r>
            <a:r>
              <a:rPr lang="ja-JP" altLang="en-US" sz="1800"/>
              <a:t>移行時</a:t>
            </a:r>
            <a:r>
              <a:rPr lang="ja-JP" altLang="en-US" sz="1800">
                <a:latin typeface="ＭＳ Ｐゴシック" panose="020B0600070205080204" pitchFamily="50" charset="-128"/>
              </a:rPr>
              <a:t>：○○○○年○○月○○日</a:t>
            </a:r>
            <a:r>
              <a:rPr lang="ja-JP" altLang="en-US" sz="1800">
                <a:latin typeface="Arial" panose="020B0604020202020204" pitchFamily="34" charset="0"/>
              </a:rPr>
              <a:t>（義歯装着時）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BC2E6B2-CDEE-4FE1-BD0A-35B39C00A8A7}"/>
              </a:ext>
            </a:extLst>
          </p:cNvPr>
          <p:cNvSpPr/>
          <p:nvPr/>
        </p:nvSpPr>
        <p:spPr>
          <a:xfrm>
            <a:off x="2365375" y="9604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BD4D93E-73C8-407E-985B-C6FAEB7942FF}"/>
              </a:ext>
            </a:extLst>
          </p:cNvPr>
          <p:cNvSpPr/>
          <p:nvPr/>
        </p:nvSpPr>
        <p:spPr>
          <a:xfrm>
            <a:off x="5738813" y="9810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D5501D-A58E-47F9-B7F5-0A15DF0FB170}"/>
              </a:ext>
            </a:extLst>
          </p:cNvPr>
          <p:cNvSpPr/>
          <p:nvPr/>
        </p:nvSpPr>
        <p:spPr>
          <a:xfrm>
            <a:off x="5791200" y="304958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8A95561-B5ED-4024-A2F6-9DA47B0D1D30}"/>
              </a:ext>
            </a:extLst>
          </p:cNvPr>
          <p:cNvSpPr/>
          <p:nvPr/>
        </p:nvSpPr>
        <p:spPr>
          <a:xfrm>
            <a:off x="2335213" y="3141663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CA011FC-9FD5-47DE-809C-939F124AE15D}"/>
              </a:ext>
            </a:extLst>
          </p:cNvPr>
          <p:cNvSpPr/>
          <p:nvPr/>
        </p:nvSpPr>
        <p:spPr>
          <a:xfrm>
            <a:off x="1903413" y="4965700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6D9AC8F-D0A3-424D-8736-C748D1CC25A5}"/>
              </a:ext>
            </a:extLst>
          </p:cNvPr>
          <p:cNvSpPr/>
          <p:nvPr/>
        </p:nvSpPr>
        <p:spPr>
          <a:xfrm>
            <a:off x="5224463" y="4965700"/>
            <a:ext cx="2347912" cy="1631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EAA1287-4659-4D8F-B2B2-D31EAC02B714}"/>
              </a:ext>
            </a:extLst>
          </p:cNvPr>
          <p:cNvSpPr/>
          <p:nvPr/>
        </p:nvSpPr>
        <p:spPr>
          <a:xfrm>
            <a:off x="2346325" y="5316538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上顎咬合面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3873462-C8DC-4A7E-AA21-C7EAC120FCB0}"/>
              </a:ext>
            </a:extLst>
          </p:cNvPr>
          <p:cNvSpPr/>
          <p:nvPr/>
        </p:nvSpPr>
        <p:spPr>
          <a:xfrm>
            <a:off x="5719763" y="5337175"/>
            <a:ext cx="1428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口腔内写真</a:t>
            </a:r>
            <a:endParaRPr lang="en-US" altLang="ja-JP" sz="1400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下顎咬合面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DC7883-6233-413D-B3D0-737F143B2141}"/>
              </a:ext>
            </a:extLst>
          </p:cNvPr>
          <p:cNvSpPr/>
          <p:nvPr/>
        </p:nvSpPr>
        <p:spPr>
          <a:xfrm>
            <a:off x="606996" y="33265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全顎エックス線写真　初診時：○○○○年○○月○○日</a:t>
            </a:r>
            <a:endParaRPr lang="ja-JP" alt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正方形/長方形 1">
            <a:extLst>
              <a:ext uri="{FF2B5EF4-FFF2-40B4-BE49-F238E27FC236}">
                <a16:creationId xmlns:a16="http://schemas.microsoft.com/office/drawing/2014/main" id="{067A9A43-6BB1-4DC2-A130-37D6A1E33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84" y="1228397"/>
            <a:ext cx="782034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2021.10.14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改正）</a:t>
            </a:r>
            <a:endParaRPr lang="en-US" altLang="ja-JP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すべての症例において、全顎エックス線写真（デンタル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枚法）もしくはパノラマエックス線写真）を添付すること。添付する全顎エックス線写真は、初診時と最新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SPT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時の２つの時点での提出とする。ただし、初診がエックス線写真義務化のルールを案内した時期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2021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）年秋季学術大会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より前の場合などは提出できない理由を記載する。</a:t>
            </a:r>
            <a:endParaRPr lang="en-US" altLang="ja-JP" strike="sngStrike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398968-AA95-4E8C-805A-F4F350CAD1AA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7" name="正方形/長方形 36">
            <a:extLst>
              <a:ext uri="{FF2B5EF4-FFF2-40B4-BE49-F238E27FC236}">
                <a16:creationId xmlns:a16="http://schemas.microsoft.com/office/drawing/2014/main" id="{B42105C4-A8D1-44FE-BC30-CC8D5E8DD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申請者氏名：○○</a:t>
            </a:r>
          </a:p>
        </p:txBody>
      </p:sp>
    </p:spTree>
    <p:extLst>
      <p:ext uri="{BB962C8B-B14F-4D97-AF65-F5344CB8AC3E}">
        <p14:creationId xmlns:p14="http://schemas.microsoft.com/office/powerpoint/2010/main" val="332104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DC7883-6233-413D-B3D0-737F143B2141}"/>
              </a:ext>
            </a:extLst>
          </p:cNvPr>
          <p:cNvSpPr/>
          <p:nvPr/>
        </p:nvSpPr>
        <p:spPr>
          <a:xfrm>
            <a:off x="606996" y="33265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j-ea"/>
                <a:ea typeface="+mj-ea"/>
              </a:rPr>
              <a:t>全顎エックス線写真　</a:t>
            </a:r>
            <a:r>
              <a:rPr lang="en-US" altLang="ja-JP" sz="1800" dirty="0"/>
              <a:t> SPT</a:t>
            </a:r>
            <a:r>
              <a:rPr lang="ja-JP" altLang="en-US" sz="1800" dirty="0"/>
              <a:t>時</a:t>
            </a:r>
            <a:r>
              <a:rPr lang="ja-JP" altLang="en-US" dirty="0">
                <a:latin typeface="+mj-ea"/>
                <a:ea typeface="+mj-ea"/>
              </a:rPr>
              <a:t>：○○○○年○○月○○日</a:t>
            </a:r>
            <a:endParaRPr lang="ja-JP" alt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正方形/長方形 1">
            <a:extLst>
              <a:ext uri="{FF2B5EF4-FFF2-40B4-BE49-F238E27FC236}">
                <a16:creationId xmlns:a16="http://schemas.microsoft.com/office/drawing/2014/main" id="{067A9A43-6BB1-4DC2-A130-37D6A1E33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084" y="1228397"/>
            <a:ext cx="782034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2021.10.14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改正）</a:t>
            </a:r>
            <a:endParaRPr lang="en-US" altLang="ja-JP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すべての症例において、全顎エックス線写真（デンタル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枚法）もしくはパノラマエックス線写真）を添付すること。添付する全顎エックス線写真は、初診時と最新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SPT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時の２つの時点での提出とする。ただし、初診がエックス線写真義務化のルールを案内した時期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2021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）年秋季学術大会</a:t>
            </a:r>
            <a:r>
              <a:rPr lang="en-US" altLang="ja-JP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より前の場合などは提出できない理由を記載する。</a:t>
            </a:r>
            <a:endParaRPr lang="en-US" altLang="ja-JP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6EEA779-5C2A-4EB7-A004-38BBA543D24F}"/>
              </a:ext>
            </a:extLst>
          </p:cNvPr>
          <p:cNvSpPr/>
          <p:nvPr/>
        </p:nvSpPr>
        <p:spPr>
          <a:xfrm>
            <a:off x="8572500" y="228600"/>
            <a:ext cx="18938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  <p:sp>
        <p:nvSpPr>
          <p:cNvPr id="7" name="正方形/長方形 36">
            <a:extLst>
              <a:ext uri="{FF2B5EF4-FFF2-40B4-BE49-F238E27FC236}">
                <a16:creationId xmlns:a16="http://schemas.microsoft.com/office/drawing/2014/main" id="{BEC035CA-DA02-4CDA-8239-BA211CDB7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9488" y="6581775"/>
            <a:ext cx="2046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申請者氏名：○○</a:t>
            </a:r>
          </a:p>
        </p:txBody>
      </p:sp>
    </p:spTree>
    <p:extLst>
      <p:ext uri="{BB962C8B-B14F-4D97-AF65-F5344CB8AC3E}">
        <p14:creationId xmlns:p14="http://schemas.microsoft.com/office/powerpoint/2010/main" val="102311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正方形/長方形 1">
            <a:extLst>
              <a:ext uri="{FF2B5EF4-FFF2-40B4-BE49-F238E27FC236}">
                <a16:creationId xmlns:a16="http://schemas.microsoft.com/office/drawing/2014/main" id="{CA4C3564-56ED-44DE-B299-53CD9DF9A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25" y="1500188"/>
            <a:ext cx="71437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その他追加したい口腔内写真やレントゲン写真などがあれば、</a:t>
            </a:r>
            <a:endParaRPr lang="en-US" altLang="ja-JP" sz="4000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適宜スライドを増やしそれらを</a:t>
            </a:r>
            <a:endParaRPr lang="en-US" altLang="ja-JP" sz="4000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貼り付けて下さい。</a:t>
            </a:r>
            <a:endParaRPr lang="en-US" altLang="ja-JP" sz="4000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AEF8C7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尚、その場合は追加した資料のポイントを明記して下さい。</a:t>
            </a:r>
            <a:endParaRPr lang="en-US" altLang="ja-JP" sz="4000" dirty="0">
              <a:solidFill>
                <a:srgbClr val="AEF8C7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219" name="正方形/長方形 3">
            <a:extLst>
              <a:ext uri="{FF2B5EF4-FFF2-40B4-BE49-F238E27FC236}">
                <a16:creationId xmlns:a16="http://schemas.microsoft.com/office/drawing/2014/main" id="{A9399ABC-2C7E-43A0-8F31-79838E3CF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9688" y="6572250"/>
            <a:ext cx="1928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申請者氏名：○○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843DBF-C2DA-4C9F-8EA6-B0CC155DA170}"/>
              </a:ext>
            </a:extLst>
          </p:cNvPr>
          <p:cNvSpPr/>
          <p:nvPr/>
        </p:nvSpPr>
        <p:spPr>
          <a:xfrm>
            <a:off x="8572500" y="49213"/>
            <a:ext cx="17859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+mj-ea"/>
                <a:ea typeface="+mj-ea"/>
              </a:rPr>
              <a:t>初診時○○才、○性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3" ma:contentTypeDescription="新しいドキュメントを作成します。" ma:contentTypeScope="" ma:versionID="8410a10563736b4d2548b941e14245b9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d95244f3070e840b3f0c1899ce8a4bb1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EC122-C9C4-4265-B96C-354E0D589F3E}"/>
</file>

<file path=customXml/itemProps2.xml><?xml version="1.0" encoding="utf-8"?>
<ds:datastoreItem xmlns:ds="http://schemas.openxmlformats.org/officeDocument/2006/customXml" ds:itemID="{BE4E6418-E98C-4457-BDF6-84C089844C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F81F46-F1DD-44D7-88A3-704B1D168E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835</Words>
  <Application>Microsoft Office PowerPoint</Application>
  <PresentationFormat>35mm スライド</PresentationFormat>
  <Paragraphs>114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Yasushi Furuichi</dc:creator>
  <cp:lastModifiedBy>市川 歩香</cp:lastModifiedBy>
  <cp:revision>59</cp:revision>
  <cp:lastPrinted>2018-06-04T11:29:28Z</cp:lastPrinted>
  <dcterms:created xsi:type="dcterms:W3CDTF">2009-10-14T10:02:08Z</dcterms:created>
  <dcterms:modified xsi:type="dcterms:W3CDTF">2022-03-30T01:44:33Z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